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624" r:id="rId2"/>
    <p:sldId id="647" r:id="rId3"/>
    <p:sldId id="649" r:id="rId4"/>
    <p:sldId id="650" r:id="rId5"/>
    <p:sldId id="651" r:id="rId6"/>
    <p:sldId id="643" r:id="rId7"/>
    <p:sldId id="622" r:id="rId8"/>
    <p:sldId id="644" r:id="rId9"/>
    <p:sldId id="262" r:id="rId10"/>
    <p:sldId id="266" r:id="rId11"/>
    <p:sldId id="261" r:id="rId12"/>
    <p:sldId id="267" r:id="rId13"/>
    <p:sldId id="642" r:id="rId14"/>
    <p:sldId id="648" r:id="rId15"/>
    <p:sldId id="270" r:id="rId16"/>
    <p:sldId id="271" r:id="rId17"/>
  </p:sldIdLst>
  <p:sldSz cx="9144000" cy="6858000" type="screen4x3"/>
  <p:notesSz cx="6742113"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redequipmentocu@gmail.com" initials="s" lastIdx="1" clrIdx="0">
    <p:extLst>
      <p:ext uri="{19B8F6BF-5375-455C-9EA6-DF929625EA0E}">
        <p15:presenceInfo xmlns:p15="http://schemas.microsoft.com/office/powerpoint/2012/main" userId="1dac021ff678209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90" autoAdjust="0"/>
    <p:restoredTop sz="80479" autoAdjust="0"/>
  </p:normalViewPr>
  <p:slideViewPr>
    <p:cSldViewPr snapToGrid="0">
      <p:cViewPr varScale="1">
        <p:scale>
          <a:sx n="69" d="100"/>
          <a:sy n="69" d="100"/>
        </p:scale>
        <p:origin x="1891" y="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21582" cy="49534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8971" y="0"/>
            <a:ext cx="2921582" cy="495348"/>
          </a:xfrm>
          <a:prstGeom prst="rect">
            <a:avLst/>
          </a:prstGeom>
        </p:spPr>
        <p:txBody>
          <a:bodyPr vert="horz" lIns="91440" tIns="45720" rIns="91440" bIns="45720" rtlCol="0"/>
          <a:lstStyle>
            <a:lvl1pPr algn="r">
              <a:defRPr sz="1200"/>
            </a:lvl1pPr>
          </a:lstStyle>
          <a:p>
            <a:fld id="{27B57DA1-A650-439F-B715-8FAAD3735794}" type="datetimeFigureOut">
              <a:rPr kumimoji="1" lang="ja-JP" altLang="en-US" smtClean="0"/>
              <a:t>2021/5/9</a:t>
            </a:fld>
            <a:endParaRPr kumimoji="1" lang="ja-JP" altLang="en-US"/>
          </a:p>
        </p:txBody>
      </p:sp>
      <p:sp>
        <p:nvSpPr>
          <p:cNvPr id="4" name="スライド イメージ プレースホルダー 3"/>
          <p:cNvSpPr>
            <a:spLocks noGrp="1" noRot="1" noChangeAspect="1"/>
          </p:cNvSpPr>
          <p:nvPr>
            <p:ph type="sldImg" idx="2"/>
          </p:nvPr>
        </p:nvSpPr>
        <p:spPr>
          <a:xfrm>
            <a:off x="1150938" y="1233488"/>
            <a:ext cx="4440237" cy="3332162"/>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4212" y="4751219"/>
            <a:ext cx="5393690" cy="38873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7317"/>
            <a:ext cx="2921582" cy="49534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8971" y="9377317"/>
            <a:ext cx="2921582" cy="495347"/>
          </a:xfrm>
          <a:prstGeom prst="rect">
            <a:avLst/>
          </a:prstGeom>
        </p:spPr>
        <p:txBody>
          <a:bodyPr vert="horz" lIns="91440" tIns="45720" rIns="91440" bIns="45720" rtlCol="0" anchor="b"/>
          <a:lstStyle>
            <a:lvl1pPr algn="r">
              <a:defRPr sz="1200"/>
            </a:lvl1pPr>
          </a:lstStyle>
          <a:p>
            <a:fld id="{EC27688B-457D-49D8-8CF9-AD2A1CE53399}" type="slidenum">
              <a:rPr kumimoji="1" lang="ja-JP" altLang="en-US" smtClean="0"/>
              <a:t>‹#›</a:t>
            </a:fld>
            <a:endParaRPr kumimoji="1" lang="ja-JP" altLang="en-US"/>
          </a:p>
        </p:txBody>
      </p:sp>
    </p:spTree>
    <p:extLst>
      <p:ext uri="{BB962C8B-B14F-4D97-AF65-F5344CB8AC3E}">
        <p14:creationId xmlns:p14="http://schemas.microsoft.com/office/powerpoint/2010/main" val="425647649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C27688B-457D-49D8-8CF9-AD2A1CE53399}" type="slidenum">
              <a:rPr kumimoji="1" lang="ja-JP" altLang="en-US" smtClean="0"/>
              <a:t>1</a:t>
            </a:fld>
            <a:endParaRPr kumimoji="1" lang="ja-JP" altLang="en-US"/>
          </a:p>
        </p:txBody>
      </p:sp>
    </p:spTree>
    <p:extLst>
      <p:ext uri="{BB962C8B-B14F-4D97-AF65-F5344CB8AC3E}">
        <p14:creationId xmlns:p14="http://schemas.microsoft.com/office/powerpoint/2010/main" val="28544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ＭＳ Ｐゴシック" panose="020B0600070205080204" pitchFamily="50" charset="-128"/>
                <a:ea typeface="ＭＳ Ｐゴシック" panose="020B0600070205080204" pitchFamily="50" charset="-128"/>
              </a:rPr>
              <a:t>導入棒を動かす際に、グリーンの</a:t>
            </a:r>
            <a:r>
              <a:rPr kumimoji="1" lang="en-US" altLang="ja-JP" dirty="0">
                <a:latin typeface="ＭＳ Ｐゴシック" panose="020B0600070205080204" pitchFamily="50" charset="-128"/>
                <a:ea typeface="ＭＳ Ｐゴシック" panose="020B0600070205080204" pitchFamily="50" charset="-128"/>
              </a:rPr>
              <a:t>O-</a:t>
            </a:r>
            <a:r>
              <a:rPr kumimoji="1" lang="ja-JP" altLang="en-US" dirty="0">
                <a:latin typeface="ＭＳ Ｐゴシック" panose="020B0600070205080204" pitchFamily="50" charset="-128"/>
                <a:ea typeface="ＭＳ Ｐゴシック" panose="020B0600070205080204" pitchFamily="50" charset="-128"/>
              </a:rPr>
              <a:t>リングがずれてしまうことが多いので注意してください。</a:t>
            </a:r>
            <a:r>
              <a:rPr lang="ja-JP" altLang="en-US" sz="1200" b="0" dirty="0">
                <a:latin typeface="ＭＳ Ｐゴシック" panose="020B0600070205080204" pitchFamily="50" charset="-128"/>
                <a:ea typeface="ＭＳ Ｐゴシック" panose="020B0600070205080204" pitchFamily="50" charset="-128"/>
              </a:rPr>
              <a:t>きちんとくぼみに入っているか特に注意してください。これが外れていると真空を保つことができません。</a:t>
            </a:r>
          </a:p>
          <a:p>
            <a:endParaRPr kumimoji="1" lang="ja-JP" altLang="en-US" b="0" dirty="0"/>
          </a:p>
        </p:txBody>
      </p:sp>
      <p:sp>
        <p:nvSpPr>
          <p:cNvPr id="4" name="スライド番号プレースホルダー 3"/>
          <p:cNvSpPr>
            <a:spLocks noGrp="1"/>
          </p:cNvSpPr>
          <p:nvPr>
            <p:ph type="sldNum" sz="quarter" idx="5"/>
          </p:nvPr>
        </p:nvSpPr>
        <p:spPr/>
        <p:txBody>
          <a:bodyPr/>
          <a:lstStyle/>
          <a:p>
            <a:fld id="{EC27688B-457D-49D8-8CF9-AD2A1CE53399}" type="slidenum">
              <a:rPr kumimoji="1" lang="ja-JP" altLang="en-US" smtClean="0"/>
              <a:t>10</a:t>
            </a:fld>
            <a:endParaRPr kumimoji="1" lang="ja-JP" altLang="en-US"/>
          </a:p>
        </p:txBody>
      </p:sp>
    </p:spTree>
    <p:extLst>
      <p:ext uri="{BB962C8B-B14F-4D97-AF65-F5344CB8AC3E}">
        <p14:creationId xmlns:p14="http://schemas.microsoft.com/office/powerpoint/2010/main" val="2503908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b="0" dirty="0">
                <a:latin typeface="ＭＳ Ｐゴシック" panose="020B0600070205080204" pitchFamily="50" charset="-128"/>
                <a:ea typeface="ＭＳ Ｐゴシック" panose="020B0600070205080204" pitchFamily="50" charset="-128"/>
              </a:rPr>
              <a:t>粉末試料の場合はカーボンテープに貼付して測定をしてください。ブロアー等を使用して落ちる粉はしっかりと落としてから測定してください。</a:t>
            </a:r>
            <a:endParaRPr lang="en-US" altLang="ja-JP" sz="1200" b="0" dirty="0">
              <a:latin typeface="ＭＳ Ｐゴシック" panose="020B0600070205080204" pitchFamily="50" charset="-128"/>
              <a:ea typeface="ＭＳ Ｐゴシック" panose="020B0600070205080204" pitchFamily="50" charset="-128"/>
            </a:endParaRPr>
          </a:p>
          <a:p>
            <a:r>
              <a:rPr lang="ja-JP" altLang="en-US" sz="1200" b="0">
                <a:latin typeface="ＭＳ Ｐゴシック" panose="020B0600070205080204" pitchFamily="50" charset="-128"/>
                <a:ea typeface="ＭＳ Ｐゴシック" panose="020B0600070205080204" pitchFamily="50" charset="-128"/>
              </a:rPr>
              <a:t>測定</a:t>
            </a:r>
            <a:r>
              <a:rPr lang="ja-JP" altLang="en-US" sz="1200" b="0" dirty="0">
                <a:latin typeface="ＭＳ Ｐゴシック" panose="020B0600070205080204" pitchFamily="50" charset="-128"/>
                <a:ea typeface="ＭＳ Ｐゴシック" panose="020B0600070205080204" pitchFamily="50" charset="-128"/>
              </a:rPr>
              <a:t>室内に粉末が散乱したり、少しでも入ってしまうと、今後の利用者の分析結果にも影響が出てくる可能性があったり、修理が必要になることもありますので、特に注意してください。</a:t>
            </a:r>
            <a:endParaRPr lang="en-US" altLang="ja-JP" sz="1200" b="0"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latin typeface="ＭＳ Ｐゴシック" panose="020B0600070205080204" pitchFamily="50" charset="-128"/>
                <a:ea typeface="ＭＳ Ｐゴシック" panose="020B0600070205080204" pitchFamily="50" charset="-128"/>
              </a:rPr>
              <a:t>また、揮発成分を含む試料を入れないようにしてください。</a:t>
            </a:r>
            <a:endParaRPr kumimoji="1" lang="ja-JP" altLang="en-US" b="0" dirty="0"/>
          </a:p>
          <a:p>
            <a:endParaRPr lang="en-US" altLang="ja-JP" sz="1200" b="0" dirty="0">
              <a:latin typeface="ＭＳ Ｐゴシック" panose="020B0600070205080204" pitchFamily="50" charset="-128"/>
              <a:ea typeface="ＭＳ Ｐゴシック" panose="020B0600070205080204" pitchFamily="50" charset="-128"/>
            </a:endParaRPr>
          </a:p>
          <a:p>
            <a:endParaRPr kumimoji="1" lang="ja-JP" altLang="en-US" b="0" dirty="0"/>
          </a:p>
        </p:txBody>
      </p:sp>
      <p:sp>
        <p:nvSpPr>
          <p:cNvPr id="4" name="スライド番号プレースホルダー 3"/>
          <p:cNvSpPr>
            <a:spLocks noGrp="1"/>
          </p:cNvSpPr>
          <p:nvPr>
            <p:ph type="sldNum" sz="quarter" idx="5"/>
          </p:nvPr>
        </p:nvSpPr>
        <p:spPr/>
        <p:txBody>
          <a:bodyPr/>
          <a:lstStyle/>
          <a:p>
            <a:fld id="{EC27688B-457D-49D8-8CF9-AD2A1CE53399}" type="slidenum">
              <a:rPr kumimoji="1" lang="ja-JP" altLang="en-US" smtClean="0"/>
              <a:t>11</a:t>
            </a:fld>
            <a:endParaRPr kumimoji="1" lang="ja-JP" altLang="en-US"/>
          </a:p>
        </p:txBody>
      </p:sp>
    </p:spTree>
    <p:extLst>
      <p:ext uri="{BB962C8B-B14F-4D97-AF65-F5344CB8AC3E}">
        <p14:creationId xmlns:p14="http://schemas.microsoft.com/office/powerpoint/2010/main" val="2266321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b="0" dirty="0">
                <a:latin typeface="ＭＳ Ｐゴシック" panose="020B0600070205080204" pitchFamily="50" charset="-128"/>
                <a:ea typeface="ＭＳ Ｐゴシック" panose="020B0600070205080204" pitchFamily="50" charset="-128"/>
              </a:rPr>
              <a:t>ターンテーブル(試料10個可能)に、既に試料がのっていると、庫内で落ちる原因となります。ターンテーブルに何も入っていないことを</a:t>
            </a:r>
            <a:r>
              <a:rPr lang="ja-JP" altLang="en-US" sz="1200" b="0" dirty="0">
                <a:solidFill>
                  <a:srgbClr val="FF0000"/>
                </a:solidFill>
                <a:latin typeface="ＭＳ Ｐゴシック" panose="020B0600070205080204" pitchFamily="50" charset="-128"/>
                <a:ea typeface="ＭＳ Ｐゴシック" panose="020B0600070205080204" pitchFamily="50" charset="-128"/>
              </a:rPr>
              <a:t>目視で確認</a:t>
            </a:r>
            <a:r>
              <a:rPr lang="ja-JP" altLang="en-US" sz="1200" b="0" dirty="0">
                <a:latin typeface="ＭＳ Ｐゴシック" panose="020B0600070205080204" pitchFamily="50" charset="-128"/>
                <a:ea typeface="ＭＳ Ｐゴシック" panose="020B0600070205080204" pitchFamily="50" charset="-128"/>
              </a:rPr>
              <a:t>してから、試料を入れるようにしてください。</a:t>
            </a:r>
            <a:r>
              <a:rPr lang="en-US" altLang="ja-JP" sz="1200" b="0" dirty="0">
                <a:latin typeface="ＭＳ Ｐゴシック" panose="020B0600070205080204" pitchFamily="50" charset="-128"/>
                <a:ea typeface="ＭＳ Ｐゴシック" panose="020B0600070205080204" pitchFamily="50" charset="-128"/>
              </a:rPr>
              <a:t>PC</a:t>
            </a:r>
            <a:r>
              <a:rPr lang="ja-JP" altLang="en-US" sz="1200" b="0" dirty="0">
                <a:latin typeface="ＭＳ Ｐゴシック" panose="020B0600070205080204" pitchFamily="50" charset="-128"/>
                <a:ea typeface="ＭＳ Ｐゴシック" panose="020B0600070205080204" pitchFamily="50" charset="-128"/>
              </a:rPr>
              <a:t>モニター横に照明のスイッチがあるので、点灯して確認をしてください。</a:t>
            </a:r>
          </a:p>
          <a:p>
            <a:endParaRPr kumimoji="1" lang="ja-JP" altLang="en-US" b="0" dirty="0"/>
          </a:p>
        </p:txBody>
      </p:sp>
      <p:sp>
        <p:nvSpPr>
          <p:cNvPr id="4" name="スライド番号プレースホルダー 3"/>
          <p:cNvSpPr>
            <a:spLocks noGrp="1"/>
          </p:cNvSpPr>
          <p:nvPr>
            <p:ph type="sldNum" sz="quarter" idx="5"/>
          </p:nvPr>
        </p:nvSpPr>
        <p:spPr/>
        <p:txBody>
          <a:bodyPr/>
          <a:lstStyle/>
          <a:p>
            <a:fld id="{EC27688B-457D-49D8-8CF9-AD2A1CE53399}" type="slidenum">
              <a:rPr kumimoji="1" lang="ja-JP" altLang="en-US" smtClean="0"/>
              <a:t>12</a:t>
            </a:fld>
            <a:endParaRPr kumimoji="1" lang="ja-JP" altLang="en-US"/>
          </a:p>
        </p:txBody>
      </p:sp>
    </p:spTree>
    <p:extLst>
      <p:ext uri="{BB962C8B-B14F-4D97-AF65-F5344CB8AC3E}">
        <p14:creationId xmlns:p14="http://schemas.microsoft.com/office/powerpoint/2010/main" val="3223927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b="0" dirty="0">
                <a:latin typeface="ＭＳ Ｐゴシック" panose="020B0600070205080204" pitchFamily="50" charset="-128"/>
                <a:ea typeface="ＭＳ Ｐゴシック" panose="020B0600070205080204" pitchFamily="50" charset="-128"/>
              </a:rPr>
              <a:t>入室時の扉開錠番号は使用者にお伝えします。退室時の扉施錠番号は</a:t>
            </a:r>
            <a:r>
              <a:rPr lang="en-US" altLang="ja-JP" sz="1200" b="0" dirty="0">
                <a:latin typeface="ＭＳ Ｐゴシック" panose="020B0600070205080204" pitchFamily="50" charset="-128"/>
                <a:ea typeface="ＭＳ Ｐゴシック" panose="020B0600070205080204" pitchFamily="50" charset="-128"/>
              </a:rPr>
              <a:t>『</a:t>
            </a:r>
            <a:r>
              <a:rPr lang="ja-JP" altLang="en-US" sz="1200" b="0" dirty="0">
                <a:latin typeface="ＭＳ Ｐゴシック" panose="020B0600070205080204" pitchFamily="50" charset="-128"/>
                <a:ea typeface="ＭＳ Ｐゴシック" panose="020B0600070205080204" pitchFamily="50" charset="-128"/>
              </a:rPr>
              <a:t>ＣＥ</a:t>
            </a:r>
            <a:r>
              <a:rPr lang="en-US" altLang="ja-JP" sz="1200" b="0" dirty="0">
                <a:latin typeface="ＭＳ Ｐゴシック" panose="020B0600070205080204" pitchFamily="50" charset="-128"/>
                <a:ea typeface="ＭＳ Ｐゴシック" panose="020B0600070205080204" pitchFamily="50" charset="-128"/>
              </a:rPr>
              <a:t>』</a:t>
            </a:r>
            <a:r>
              <a:rPr lang="ja-JP" altLang="en-US" sz="1200" b="0" dirty="0">
                <a:latin typeface="ＭＳ Ｐゴシック" panose="020B0600070205080204" pitchFamily="50" charset="-128"/>
                <a:ea typeface="ＭＳ Ｐゴシック" panose="020B0600070205080204" pitchFamily="50" charset="-128"/>
              </a:rPr>
              <a:t>です。貴重品や試料その他備品の紛失がないようご自身で管理をしてください。</a:t>
            </a:r>
            <a:endParaRPr lang="en-US" altLang="ja-JP" sz="1200" b="0" dirty="0">
              <a:latin typeface="ＭＳ Ｐゴシック" panose="020B0600070205080204" pitchFamily="50" charset="-128"/>
              <a:ea typeface="ＭＳ Ｐゴシック" panose="020B0600070205080204" pitchFamily="50" charset="-128"/>
            </a:endParaRPr>
          </a:p>
          <a:p>
            <a:r>
              <a:rPr lang="ja-JP" altLang="en-US" sz="1200" b="0" dirty="0">
                <a:latin typeface="ＭＳ Ｐゴシック" panose="020B0600070205080204" pitchFamily="50" charset="-128"/>
                <a:ea typeface="ＭＳ Ｐゴシック" panose="020B0600070205080204" pitchFamily="50" charset="-128"/>
              </a:rPr>
              <a:t>室内の備品については使用していただいてかまいませんが、室外に持ち出さないようにしてください。</a:t>
            </a:r>
            <a:endParaRPr lang="en-US" altLang="ja-JP" sz="1200" b="0" dirty="0">
              <a:latin typeface="ＭＳ Ｐゴシック" panose="020B0600070205080204" pitchFamily="50" charset="-128"/>
              <a:ea typeface="ＭＳ Ｐゴシック" panose="020B0600070205080204" pitchFamily="50" charset="-128"/>
            </a:endParaRPr>
          </a:p>
          <a:p>
            <a:r>
              <a:rPr lang="ja-JP" altLang="en-US" sz="1200" b="0" dirty="0">
                <a:latin typeface="ＭＳ Ｐゴシック" panose="020B0600070205080204" pitchFamily="50" charset="-128"/>
                <a:ea typeface="ＭＳ Ｐゴシック" panose="020B0600070205080204" pitchFamily="50" charset="-128"/>
              </a:rPr>
              <a:t>多数の方が利用されますので、例えばカーボン両面テープは都度袋に入れるなど、丁寧に使用するよう心掛けてください。</a:t>
            </a:r>
            <a:endParaRPr lang="en-US" altLang="ja-JP" sz="1200" b="0" dirty="0">
              <a:latin typeface="ＭＳ Ｐゴシック" panose="020B0600070205080204" pitchFamily="50" charset="-128"/>
              <a:ea typeface="ＭＳ Ｐゴシック" panose="020B0600070205080204" pitchFamily="50" charset="-128"/>
            </a:endParaRPr>
          </a:p>
          <a:p>
            <a:r>
              <a:rPr lang="ja-JP" altLang="en-US" sz="1200" b="0" dirty="0">
                <a:latin typeface="ＭＳ Ｐゴシック" panose="020B0600070205080204" pitchFamily="50" charset="-128"/>
                <a:ea typeface="ＭＳ Ｐゴシック" panose="020B0600070205080204" pitchFamily="50" charset="-128"/>
              </a:rPr>
              <a:t>また、あれば便利だと思う商品、他の利用者も使用すると思われるものは研究補佐関田</a:t>
            </a:r>
            <a:r>
              <a:rPr lang="en-US" altLang="ja-JP" sz="1200" b="0" dirty="0">
                <a:latin typeface="ＭＳ Ｐゴシック" panose="020B0600070205080204" pitchFamily="50" charset="-128"/>
                <a:ea typeface="ＭＳ Ｐゴシック" panose="020B0600070205080204" pitchFamily="50" charset="-128"/>
              </a:rPr>
              <a:t>(</a:t>
            </a:r>
            <a:r>
              <a:rPr lang="ja-JP" altLang="en-US" sz="1200" b="0" dirty="0">
                <a:latin typeface="ＭＳ Ｐゴシック" panose="020B0600070205080204" pitchFamily="50" charset="-128"/>
                <a:ea typeface="ＭＳ Ｐゴシック" panose="020B0600070205080204" pitchFamily="50" charset="-128"/>
              </a:rPr>
              <a:t>内線</a:t>
            </a:r>
            <a:r>
              <a:rPr lang="en-US" altLang="ja-JP" sz="1200" b="0" dirty="0">
                <a:latin typeface="ＭＳ Ｐゴシック" panose="020B0600070205080204" pitchFamily="50" charset="-128"/>
                <a:ea typeface="ＭＳ Ｐゴシック" panose="020B0600070205080204" pitchFamily="50" charset="-128"/>
              </a:rPr>
              <a:t>2656)</a:t>
            </a:r>
            <a:r>
              <a:rPr lang="ja-JP" altLang="en-US" sz="1200" b="0" dirty="0">
                <a:latin typeface="ＭＳ Ｐゴシック" panose="020B0600070205080204" pitchFamily="50" charset="-128"/>
                <a:ea typeface="ＭＳ Ｐゴシック" panose="020B0600070205080204" pitchFamily="50" charset="-128"/>
              </a:rPr>
              <a:t>まで提案してください。</a:t>
            </a:r>
            <a:endParaRPr lang="en-US" altLang="ja-JP" sz="1200" b="0" dirty="0">
              <a:latin typeface="ＭＳ Ｐゴシック" panose="020B0600070205080204" pitchFamily="50" charset="-128"/>
              <a:ea typeface="ＭＳ Ｐゴシック" panose="020B0600070205080204" pitchFamily="50" charset="-128"/>
            </a:endParaRPr>
          </a:p>
          <a:p>
            <a:endParaRPr kumimoji="1" lang="ja-JP" altLang="en-US" b="0" dirty="0"/>
          </a:p>
        </p:txBody>
      </p:sp>
      <p:sp>
        <p:nvSpPr>
          <p:cNvPr id="4" name="スライド番号プレースホルダー 3"/>
          <p:cNvSpPr>
            <a:spLocks noGrp="1"/>
          </p:cNvSpPr>
          <p:nvPr>
            <p:ph type="sldNum" sz="quarter" idx="5"/>
          </p:nvPr>
        </p:nvSpPr>
        <p:spPr/>
        <p:txBody>
          <a:bodyPr/>
          <a:lstStyle/>
          <a:p>
            <a:fld id="{EC27688B-457D-49D8-8CF9-AD2A1CE53399}" type="slidenum">
              <a:rPr kumimoji="1" lang="ja-JP" altLang="en-US" smtClean="0"/>
              <a:t>13</a:t>
            </a:fld>
            <a:endParaRPr kumimoji="1" lang="ja-JP" altLang="en-US"/>
          </a:p>
        </p:txBody>
      </p:sp>
    </p:spTree>
    <p:extLst>
      <p:ext uri="{BB962C8B-B14F-4D97-AF65-F5344CB8AC3E}">
        <p14:creationId xmlns:p14="http://schemas.microsoft.com/office/powerpoint/2010/main" val="1579966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b="0" dirty="0">
                <a:latin typeface="ＭＳ Ｐゴシック" panose="020B0600070205080204" pitchFamily="50" charset="-128"/>
                <a:ea typeface="ＭＳ Ｐゴシック" panose="020B0600070205080204" pitchFamily="50" charset="-128"/>
              </a:rPr>
              <a:t>空調システムについては季節を問わず、本装置が高温になると壊れますため冷房設定としています。</a:t>
            </a:r>
            <a:endParaRPr lang="en-US" altLang="ja-JP" sz="1200" b="0" dirty="0">
              <a:latin typeface="ＭＳ Ｐゴシック" panose="020B0600070205080204" pitchFamily="50" charset="-128"/>
              <a:ea typeface="ＭＳ Ｐゴシック" panose="020B0600070205080204" pitchFamily="50" charset="-128"/>
            </a:endParaRPr>
          </a:p>
          <a:p>
            <a:r>
              <a:rPr lang="ja-JP" altLang="en-US" sz="1200" b="0" dirty="0">
                <a:latin typeface="ＭＳ Ｐゴシック" panose="020B0600070205080204" pitchFamily="50" charset="-128"/>
                <a:ea typeface="ＭＳ Ｐゴシック" panose="020B0600070205080204" pitchFamily="50" charset="-128"/>
              </a:rPr>
              <a:t>寒く感じることもあるかもしれませんが、ご自身の衣類で調整するようにし、空調設定については変更しないようにしてください。</a:t>
            </a:r>
            <a:endParaRPr lang="en-US" altLang="ja-JP" sz="1200" b="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5"/>
          </p:nvPr>
        </p:nvSpPr>
        <p:spPr/>
        <p:txBody>
          <a:bodyPr/>
          <a:lstStyle/>
          <a:p>
            <a:fld id="{EC27688B-457D-49D8-8CF9-AD2A1CE53399}" type="slidenum">
              <a:rPr kumimoji="1" lang="ja-JP" altLang="en-US" smtClean="0"/>
              <a:t>14</a:t>
            </a:fld>
            <a:endParaRPr kumimoji="1" lang="ja-JP" altLang="en-US"/>
          </a:p>
        </p:txBody>
      </p:sp>
    </p:spTree>
    <p:extLst>
      <p:ext uri="{BB962C8B-B14F-4D97-AF65-F5344CB8AC3E}">
        <p14:creationId xmlns:p14="http://schemas.microsoft.com/office/powerpoint/2010/main" val="2309007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b="0" dirty="0">
                <a:latin typeface="ＭＳ Ｐゴシック" panose="020B0600070205080204" pitchFamily="50" charset="-128"/>
                <a:ea typeface="ＭＳ Ｐゴシック" panose="020B0600070205080204" pitchFamily="50" charset="-128"/>
              </a:rPr>
              <a:t>使用開始時または使用途中に装置が不具合を起こした場合は、速やかに担当教員等に相談してください。</a:t>
            </a:r>
            <a:endParaRPr lang="en-US" altLang="ja-JP" sz="1200" b="0" dirty="0">
              <a:latin typeface="ＭＳ Ｐゴシック" panose="020B0600070205080204" pitchFamily="50" charset="-128"/>
              <a:ea typeface="ＭＳ Ｐゴシック" panose="020B0600070205080204" pitchFamily="50" charset="-128"/>
            </a:endParaRPr>
          </a:p>
          <a:p>
            <a:r>
              <a:rPr lang="ja-JP" altLang="en-US" sz="1200" b="0" dirty="0">
                <a:latin typeface="ＭＳ Ｐゴシック" panose="020B0600070205080204" pitchFamily="50" charset="-128"/>
                <a:ea typeface="ＭＳ Ｐゴシック" panose="020B0600070205080204" pitchFamily="50" charset="-128"/>
              </a:rPr>
              <a:t>担当教員より教授辻</a:t>
            </a:r>
            <a:r>
              <a:rPr lang="en-US" altLang="ja-JP" sz="1200" b="0" dirty="0">
                <a:latin typeface="ＭＳ Ｐゴシック" panose="020B0600070205080204" pitchFamily="50" charset="-128"/>
                <a:ea typeface="ＭＳ Ｐゴシック" panose="020B0600070205080204" pitchFamily="50" charset="-128"/>
              </a:rPr>
              <a:t>(</a:t>
            </a:r>
            <a:r>
              <a:rPr lang="ja-JP" altLang="en-US" sz="1200" b="0" dirty="0">
                <a:latin typeface="ＭＳ Ｐゴシック" panose="020B0600070205080204" pitchFamily="50" charset="-128"/>
                <a:ea typeface="ＭＳ Ｐゴシック" panose="020B0600070205080204" pitchFamily="50" charset="-128"/>
              </a:rPr>
              <a:t>内線</a:t>
            </a:r>
            <a:r>
              <a:rPr lang="en-US" altLang="ja-JP" sz="1200" b="0" dirty="0">
                <a:latin typeface="ＭＳ Ｐゴシック" panose="020B0600070205080204" pitchFamily="50" charset="-128"/>
                <a:ea typeface="ＭＳ Ｐゴシック" panose="020B0600070205080204" pitchFamily="50" charset="-128"/>
              </a:rPr>
              <a:t>3080)</a:t>
            </a:r>
            <a:r>
              <a:rPr lang="ja-JP" altLang="en-US" sz="1200" b="0" dirty="0">
                <a:latin typeface="ＭＳ Ｐゴシック" panose="020B0600070205080204" pitchFamily="50" charset="-128"/>
                <a:ea typeface="ＭＳ Ｐゴシック" panose="020B0600070205080204" pitchFamily="50" charset="-128"/>
              </a:rPr>
              <a:t>に連絡するようにしてください。不在時には、特任助教松山</a:t>
            </a:r>
            <a:r>
              <a:rPr lang="en-US" altLang="ja-JP" sz="1200" b="0" dirty="0">
                <a:latin typeface="ＭＳ Ｐゴシック" panose="020B0600070205080204" pitchFamily="50" charset="-128"/>
                <a:ea typeface="ＭＳ Ｐゴシック" panose="020B0600070205080204" pitchFamily="50" charset="-128"/>
              </a:rPr>
              <a:t>(</a:t>
            </a:r>
            <a:r>
              <a:rPr lang="ja-JP" altLang="en-US" sz="1200" b="0" dirty="0">
                <a:latin typeface="ＭＳ Ｐゴシック" panose="020B0600070205080204" pitchFamily="50" charset="-128"/>
                <a:ea typeface="ＭＳ Ｐゴシック" panose="020B0600070205080204" pitchFamily="50" charset="-128"/>
              </a:rPr>
              <a:t>内線</a:t>
            </a:r>
            <a:r>
              <a:rPr lang="en-US" altLang="ja-JP" sz="1200" b="0" dirty="0">
                <a:latin typeface="ＭＳ Ｐゴシック" panose="020B0600070205080204" pitchFamily="50" charset="-128"/>
                <a:ea typeface="ＭＳ Ｐゴシック" panose="020B0600070205080204" pitchFamily="50" charset="-128"/>
              </a:rPr>
              <a:t>2164)</a:t>
            </a:r>
            <a:r>
              <a:rPr lang="ja-JP" altLang="en-US" sz="1200" b="0" dirty="0">
                <a:latin typeface="ＭＳ Ｐゴシック" panose="020B0600070205080204" pitchFamily="50" charset="-128"/>
                <a:ea typeface="ＭＳ Ｐゴシック" panose="020B0600070205080204" pitchFamily="50" charset="-128"/>
              </a:rPr>
              <a:t>まで速やかに連絡してください。</a:t>
            </a:r>
            <a:endParaRPr lang="en-US" altLang="ja-JP" sz="1200" b="0" dirty="0">
              <a:latin typeface="ＭＳ Ｐゴシック" panose="020B0600070205080204" pitchFamily="50" charset="-128"/>
              <a:ea typeface="ＭＳ Ｐゴシック" panose="020B0600070205080204" pitchFamily="50" charset="-128"/>
            </a:endParaRPr>
          </a:p>
          <a:p>
            <a:endParaRPr lang="en-US" altLang="ja-JP" sz="1200" b="0" dirty="0">
              <a:latin typeface="ＭＳ Ｐゴシック" panose="020B0600070205080204" pitchFamily="50" charset="-128"/>
              <a:ea typeface="ＭＳ Ｐゴシック" panose="020B0600070205080204" pitchFamily="50" charset="-128"/>
            </a:endParaRPr>
          </a:p>
          <a:p>
            <a:r>
              <a:rPr lang="ja-JP" altLang="en-US" sz="1200" b="0" dirty="0">
                <a:latin typeface="ＭＳ Ｐゴシック" panose="020B0600070205080204" pitchFamily="50" charset="-128"/>
                <a:ea typeface="ＭＳ Ｐゴシック" panose="020B0600070205080204" pitchFamily="50" charset="-128"/>
              </a:rPr>
              <a:t>くれぐれも、そのまま放置して終了しないようにしてください。そのまま放置しておきましても直ることはございませんので、次の利用者が困ることとなります。ご協力よろしくお願いいたします。</a:t>
            </a:r>
            <a:endParaRPr lang="en-US" altLang="ja-JP" sz="1200" b="0" dirty="0">
              <a:latin typeface="ＭＳ Ｐゴシック" panose="020B0600070205080204" pitchFamily="50" charset="-128"/>
              <a:ea typeface="ＭＳ Ｐゴシック" panose="020B0600070205080204" pitchFamily="50" charset="-128"/>
            </a:endParaRPr>
          </a:p>
          <a:p>
            <a:endParaRPr kumimoji="1" lang="ja-JP" altLang="en-US" b="0" dirty="0"/>
          </a:p>
        </p:txBody>
      </p:sp>
      <p:sp>
        <p:nvSpPr>
          <p:cNvPr id="4" name="スライド番号プレースホルダー 3"/>
          <p:cNvSpPr>
            <a:spLocks noGrp="1"/>
          </p:cNvSpPr>
          <p:nvPr>
            <p:ph type="sldNum" sz="quarter" idx="5"/>
          </p:nvPr>
        </p:nvSpPr>
        <p:spPr/>
        <p:txBody>
          <a:bodyPr/>
          <a:lstStyle/>
          <a:p>
            <a:fld id="{EC27688B-457D-49D8-8CF9-AD2A1CE53399}" type="slidenum">
              <a:rPr kumimoji="1" lang="ja-JP" altLang="en-US" smtClean="0"/>
              <a:t>15</a:t>
            </a:fld>
            <a:endParaRPr kumimoji="1" lang="ja-JP" altLang="en-US"/>
          </a:p>
        </p:txBody>
      </p:sp>
    </p:spTree>
    <p:extLst>
      <p:ext uri="{BB962C8B-B14F-4D97-AF65-F5344CB8AC3E}">
        <p14:creationId xmlns:p14="http://schemas.microsoft.com/office/powerpoint/2010/main" val="214684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b="0" dirty="0">
                <a:latin typeface="ＭＳ Ｐゴシック" panose="020B0600070205080204" pitchFamily="50" charset="-128"/>
                <a:ea typeface="ＭＳ Ｐゴシック" panose="020B0600070205080204" pitchFamily="50" charset="-128"/>
              </a:rPr>
              <a:t>終了時には、試料や机の上や試料を確認してください。別日も使用する場合であっても、一旦自室へ持ち帰るようにしてください。紛失等においての責任は負いかねます。</a:t>
            </a:r>
            <a:endParaRPr lang="en-US" altLang="ja-JP" sz="1200" b="0" dirty="0">
              <a:latin typeface="ＭＳ Ｐゴシック" panose="020B0600070205080204" pitchFamily="50" charset="-128"/>
              <a:ea typeface="ＭＳ Ｐゴシック" panose="020B0600070205080204" pitchFamily="50" charset="-128"/>
            </a:endParaRPr>
          </a:p>
          <a:p>
            <a:r>
              <a:rPr lang="ja-JP" altLang="en-US" sz="1200" b="0" dirty="0">
                <a:latin typeface="ＭＳ Ｐゴシック" panose="020B0600070205080204" pitchFamily="50" charset="-128"/>
                <a:ea typeface="ＭＳ Ｐゴシック" panose="020B0600070205080204" pitchFamily="50" charset="-128"/>
              </a:rPr>
              <a:t>忘れ物</a:t>
            </a:r>
            <a:r>
              <a:rPr lang="en-US" altLang="ja-JP" sz="1200" b="0" dirty="0">
                <a:latin typeface="ＭＳ Ｐゴシック" panose="020B0600070205080204" pitchFamily="50" charset="-128"/>
                <a:ea typeface="ＭＳ Ｐゴシック" panose="020B0600070205080204" pitchFamily="50" charset="-128"/>
              </a:rPr>
              <a:t>(</a:t>
            </a:r>
            <a:r>
              <a:rPr lang="ja-JP" altLang="en-US" sz="1200" b="0" dirty="0">
                <a:latin typeface="ＭＳ Ｐゴシック" panose="020B0600070205080204" pitchFamily="50" charset="-128"/>
                <a:ea typeface="ＭＳ Ｐゴシック" panose="020B0600070205080204" pitchFamily="50" charset="-128"/>
              </a:rPr>
              <a:t>試料等</a:t>
            </a:r>
            <a:r>
              <a:rPr lang="en-US" altLang="ja-JP" sz="1200" b="0" dirty="0">
                <a:latin typeface="ＭＳ Ｐゴシック" panose="020B0600070205080204" pitchFamily="50" charset="-128"/>
                <a:ea typeface="ＭＳ Ｐゴシック" panose="020B0600070205080204" pitchFamily="50" charset="-128"/>
              </a:rPr>
              <a:t>)</a:t>
            </a:r>
            <a:r>
              <a:rPr lang="ja-JP" altLang="en-US" sz="1200" b="0" dirty="0">
                <a:latin typeface="ＭＳ Ｐゴシック" panose="020B0600070205080204" pitchFamily="50" charset="-128"/>
                <a:ea typeface="ＭＳ Ｐゴシック" panose="020B0600070205080204" pitchFamily="50" charset="-128"/>
              </a:rPr>
              <a:t>について、一時的に同室内の机に保管いたしておりますので、お気づきの方はお持ち帰りください。一定期間後は処分させていただきますので、予めご了承ください。次の利用者のために整理整頓して終了するようにしてください。</a:t>
            </a:r>
          </a:p>
        </p:txBody>
      </p:sp>
      <p:sp>
        <p:nvSpPr>
          <p:cNvPr id="4" name="スライド番号プレースホルダー 3"/>
          <p:cNvSpPr>
            <a:spLocks noGrp="1"/>
          </p:cNvSpPr>
          <p:nvPr>
            <p:ph type="sldNum" sz="quarter" idx="5"/>
          </p:nvPr>
        </p:nvSpPr>
        <p:spPr/>
        <p:txBody>
          <a:bodyPr/>
          <a:lstStyle/>
          <a:p>
            <a:fld id="{EC27688B-457D-49D8-8CF9-AD2A1CE53399}" type="slidenum">
              <a:rPr kumimoji="1" lang="ja-JP" altLang="en-US" smtClean="0"/>
              <a:t>16</a:t>
            </a:fld>
            <a:endParaRPr kumimoji="1" lang="ja-JP" altLang="en-US"/>
          </a:p>
        </p:txBody>
      </p:sp>
    </p:spTree>
    <p:extLst>
      <p:ext uri="{BB962C8B-B14F-4D97-AF65-F5344CB8AC3E}">
        <p14:creationId xmlns:p14="http://schemas.microsoft.com/office/powerpoint/2010/main" val="1125178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b="0" dirty="0">
                <a:latin typeface="ＭＳ Ｐゴシック" panose="020B0600070205080204" pitchFamily="50" charset="-128"/>
                <a:ea typeface="ＭＳ Ｐゴシック" panose="020B0600070205080204" pitchFamily="50" charset="-128"/>
              </a:rPr>
              <a:t>試料ホルダは素手で触らずに、手袋を使って操作をしてください。</a:t>
            </a:r>
            <a:endParaRPr lang="en-US" altLang="ja-JP" sz="1200" b="0" dirty="0">
              <a:latin typeface="ＭＳ Ｐゴシック" panose="020B0600070205080204" pitchFamily="50" charset="-128"/>
              <a:ea typeface="ＭＳ Ｐゴシック" panose="020B0600070205080204" pitchFamily="50" charset="-128"/>
            </a:endParaRPr>
          </a:p>
          <a:p>
            <a:r>
              <a:rPr lang="ja-JP" altLang="en-US" sz="1200" b="0" dirty="0">
                <a:latin typeface="ＭＳ Ｐゴシック" panose="020B0600070205080204" pitchFamily="50" charset="-128"/>
                <a:ea typeface="ＭＳ Ｐゴシック" panose="020B0600070205080204" pitchFamily="50" charset="-128"/>
              </a:rPr>
              <a:t>もしも、触ってしまった場合には、必ずご自身で洗浄してください。</a:t>
            </a:r>
            <a:endParaRPr lang="en-US" altLang="ja-JP" sz="1200" b="0" dirty="0">
              <a:latin typeface="ＭＳ Ｐゴシック" panose="020B0600070205080204" pitchFamily="50" charset="-128"/>
              <a:ea typeface="ＭＳ Ｐゴシック" panose="020B0600070205080204" pitchFamily="50" charset="-128"/>
            </a:endParaRPr>
          </a:p>
          <a:p>
            <a:r>
              <a:rPr lang="ja-JP" altLang="en-US" sz="1200" b="0" dirty="0">
                <a:latin typeface="ＭＳ Ｐゴシック" panose="020B0600070205080204" pitchFamily="50" charset="-128"/>
                <a:ea typeface="ＭＳ Ｐゴシック" panose="020B0600070205080204" pitchFamily="50" charset="-128"/>
              </a:rPr>
              <a:t>見た目では汚染されているかどうか区別できないため、次の利用者のためにも放置しないようにしてください。</a:t>
            </a:r>
            <a:endParaRPr lang="en-US" altLang="ja-JP" sz="1200" b="0" dirty="0">
              <a:latin typeface="ＭＳ Ｐゴシック" panose="020B0600070205080204" pitchFamily="50" charset="-128"/>
              <a:ea typeface="ＭＳ Ｐゴシック" panose="020B0600070205080204" pitchFamily="50" charset="-128"/>
            </a:endParaRPr>
          </a:p>
          <a:p>
            <a:endParaRPr lang="en-US" altLang="ja-JP" sz="1200" b="0" dirty="0">
              <a:latin typeface="ＭＳ Ｐゴシック" panose="020B0600070205080204" pitchFamily="50" charset="-128"/>
              <a:ea typeface="ＭＳ Ｐゴシック" panose="020B0600070205080204" pitchFamily="50" charset="-128"/>
            </a:endParaRPr>
          </a:p>
          <a:p>
            <a:r>
              <a:rPr lang="ja-JP" altLang="en-US" sz="1200" b="0" dirty="0">
                <a:latin typeface="ＭＳ Ｐゴシック" panose="020B0600070205080204" pitchFamily="50" charset="-128"/>
                <a:ea typeface="ＭＳ Ｐゴシック" panose="020B0600070205080204" pitchFamily="50" charset="-128"/>
              </a:rPr>
              <a:t>エタノールで拭きとっていただいても良いですが、必ず乾燥させてから測定を行ってください。</a:t>
            </a:r>
            <a:endParaRPr lang="en-US" altLang="ja-JP" sz="1200" b="0" dirty="0">
              <a:latin typeface="ＭＳ Ｐゴシック" panose="020B0600070205080204" pitchFamily="50" charset="-128"/>
              <a:ea typeface="ＭＳ Ｐゴシック" panose="020B0600070205080204" pitchFamily="50" charset="-128"/>
            </a:endParaRPr>
          </a:p>
          <a:p>
            <a:r>
              <a:rPr lang="ja-JP" altLang="en-US" sz="1200" b="0" dirty="0">
                <a:latin typeface="ＭＳ Ｐゴシック" panose="020B0600070205080204" pitchFamily="50" charset="-128"/>
                <a:ea typeface="ＭＳ Ｐゴシック" panose="020B0600070205080204" pitchFamily="50" charset="-128"/>
              </a:rPr>
              <a:t>揮発成分を含む試料を入れないようにしてください。</a:t>
            </a:r>
            <a:endParaRPr kumimoji="1" lang="ja-JP" altLang="en-US" b="0" dirty="0"/>
          </a:p>
          <a:p>
            <a:endParaRPr kumimoji="1" lang="ja-JP" altLang="en-US" b="0" dirty="0"/>
          </a:p>
        </p:txBody>
      </p:sp>
      <p:sp>
        <p:nvSpPr>
          <p:cNvPr id="4" name="スライド番号プレースホルダー 3"/>
          <p:cNvSpPr>
            <a:spLocks noGrp="1"/>
          </p:cNvSpPr>
          <p:nvPr>
            <p:ph type="sldNum" sz="quarter" idx="5"/>
          </p:nvPr>
        </p:nvSpPr>
        <p:spPr/>
        <p:txBody>
          <a:bodyPr/>
          <a:lstStyle/>
          <a:p>
            <a:fld id="{EC27688B-457D-49D8-8CF9-AD2A1CE53399}" type="slidenum">
              <a:rPr kumimoji="1" lang="ja-JP" altLang="en-US" smtClean="0"/>
              <a:t>2</a:t>
            </a:fld>
            <a:endParaRPr kumimoji="1" lang="ja-JP" altLang="en-US"/>
          </a:p>
        </p:txBody>
      </p:sp>
    </p:spTree>
    <p:extLst>
      <p:ext uri="{BB962C8B-B14F-4D97-AF65-F5344CB8AC3E}">
        <p14:creationId xmlns:p14="http://schemas.microsoft.com/office/powerpoint/2010/main" val="3519986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b="0" dirty="0">
                <a:latin typeface="ＭＳ Ｐゴシック" panose="020B0600070205080204" pitchFamily="50" charset="-128"/>
                <a:ea typeface="ＭＳ Ｐゴシック" panose="020B0600070205080204" pitchFamily="50" charset="-128"/>
              </a:rPr>
              <a:t>試料ホルダを試料台に装着して、試料を両面テープで固定します。</a:t>
            </a:r>
            <a:endParaRPr lang="en-US" altLang="ja-JP" sz="1200" b="0" dirty="0">
              <a:latin typeface="ＭＳ Ｐゴシック" panose="020B0600070205080204" pitchFamily="50" charset="-128"/>
              <a:ea typeface="ＭＳ Ｐゴシック" panose="020B0600070205080204" pitchFamily="50" charset="-128"/>
            </a:endParaRPr>
          </a:p>
          <a:p>
            <a:endParaRPr kumimoji="1" lang="en-US" altLang="ja-JP" sz="120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5"/>
          </p:nvPr>
        </p:nvSpPr>
        <p:spPr/>
        <p:txBody>
          <a:bodyPr/>
          <a:lstStyle/>
          <a:p>
            <a:fld id="{EC27688B-457D-49D8-8CF9-AD2A1CE53399}" type="slidenum">
              <a:rPr kumimoji="1" lang="ja-JP" altLang="en-US" smtClean="0"/>
              <a:t>3</a:t>
            </a:fld>
            <a:endParaRPr kumimoji="1" lang="ja-JP" altLang="en-US"/>
          </a:p>
        </p:txBody>
      </p:sp>
    </p:spTree>
    <p:extLst>
      <p:ext uri="{BB962C8B-B14F-4D97-AF65-F5344CB8AC3E}">
        <p14:creationId xmlns:p14="http://schemas.microsoft.com/office/powerpoint/2010/main" val="618367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latin typeface="ＭＳ Ｐゴシック" panose="020B0600070205080204" pitchFamily="50" charset="-128"/>
                <a:ea typeface="ＭＳ Ｐゴシック" panose="020B0600070205080204" pitchFamily="50" charset="-128"/>
              </a:rPr>
              <a:t>試料ホルダケースに入れて、試料ホルダケースの基準面と、試料の測定面とが同じ高差になるように</a:t>
            </a:r>
            <a:r>
              <a:rPr lang="en-US" altLang="ja-JP" sz="1200" b="0" dirty="0">
                <a:latin typeface="ＭＳ Ｐゴシック" panose="020B0600070205080204" pitchFamily="50" charset="-128"/>
                <a:ea typeface="ＭＳ Ｐゴシック" panose="020B0600070205080204" pitchFamily="50" charset="-128"/>
              </a:rPr>
              <a:t>L</a:t>
            </a:r>
            <a:r>
              <a:rPr lang="ja-JP" altLang="en-US" sz="1200" b="0" dirty="0">
                <a:latin typeface="ＭＳ Ｐゴシック" panose="020B0600070205080204" pitchFamily="50" charset="-128"/>
                <a:ea typeface="ＭＳ Ｐゴシック" panose="020B0600070205080204" pitchFamily="50" charset="-128"/>
              </a:rPr>
              <a:t>型六角レンチで高さを調整をするようにして下さい。小さな試料ホルダは裏側が六角になっているので六角レンチ(2㎜)を活用するようにしてください。</a:t>
            </a:r>
            <a:endParaRPr lang="en-US" altLang="ja-JP" sz="1200" b="0" dirty="0">
              <a:latin typeface="ＭＳ Ｐゴシック" panose="020B0600070205080204" pitchFamily="50" charset="-128"/>
              <a:ea typeface="ＭＳ Ｐゴシック" panose="020B0600070205080204" pitchFamily="50" charset="-128"/>
            </a:endParaRPr>
          </a:p>
          <a:p>
            <a:endParaRPr lang="ja-JP" altLang="en-US" sz="1200" b="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5"/>
          </p:nvPr>
        </p:nvSpPr>
        <p:spPr/>
        <p:txBody>
          <a:bodyPr/>
          <a:lstStyle/>
          <a:p>
            <a:fld id="{EC27688B-457D-49D8-8CF9-AD2A1CE53399}" type="slidenum">
              <a:rPr kumimoji="1" lang="ja-JP" altLang="en-US" smtClean="0"/>
              <a:t>4</a:t>
            </a:fld>
            <a:endParaRPr kumimoji="1" lang="ja-JP" altLang="en-US"/>
          </a:p>
        </p:txBody>
      </p:sp>
    </p:spTree>
    <p:extLst>
      <p:ext uri="{BB962C8B-B14F-4D97-AF65-F5344CB8AC3E}">
        <p14:creationId xmlns:p14="http://schemas.microsoft.com/office/powerpoint/2010/main" val="3969331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latin typeface="ＭＳ Ｐゴシック" panose="020B0600070205080204" pitchFamily="50" charset="-128"/>
                <a:ea typeface="ＭＳ Ｐゴシック" panose="020B0600070205080204" pitchFamily="50" charset="-128"/>
              </a:rPr>
              <a:t>試料表面サイズ</a:t>
            </a:r>
            <a:r>
              <a:rPr lang="en-US" altLang="ja-JP" sz="1200" b="0" dirty="0">
                <a:latin typeface="ＭＳ Ｐゴシック" panose="020B0600070205080204" pitchFamily="50" charset="-128"/>
                <a:ea typeface="ＭＳ Ｐゴシック" panose="020B0600070205080204" pitchFamily="50" charset="-128"/>
              </a:rPr>
              <a:t>(</a:t>
            </a:r>
            <a:r>
              <a:rPr lang="ja-JP" altLang="en-US" sz="1200" b="0" dirty="0">
                <a:latin typeface="ＭＳ Ｐゴシック" panose="020B0600070205080204" pitchFamily="50" charset="-128"/>
                <a:ea typeface="ＭＳ Ｐゴシック" panose="020B0600070205080204" pitchFamily="50" charset="-128"/>
              </a:rPr>
              <a:t>直径</a:t>
            </a:r>
            <a:r>
              <a:rPr lang="en-US" altLang="ja-JP" sz="1200" b="0" dirty="0">
                <a:latin typeface="ＭＳ Ｐゴシック" panose="020B0600070205080204" pitchFamily="50" charset="-128"/>
                <a:ea typeface="ＭＳ Ｐゴシック" panose="020B0600070205080204" pitchFamily="50" charset="-128"/>
              </a:rPr>
              <a:t>)</a:t>
            </a:r>
            <a:r>
              <a:rPr lang="ja-JP" altLang="en-US" sz="1200" b="0" dirty="0">
                <a:latin typeface="ＭＳ Ｐゴシック" panose="020B0600070205080204" pitchFamily="50" charset="-128"/>
                <a:ea typeface="ＭＳ Ｐゴシック" panose="020B0600070205080204" pitchFamily="50" charset="-128"/>
              </a:rPr>
              <a:t>が</a:t>
            </a:r>
            <a:r>
              <a:rPr lang="en-US" altLang="ja-JP" sz="1200" b="0" dirty="0">
                <a:latin typeface="ＭＳ Ｐゴシック" panose="020B0600070205080204" pitchFamily="50" charset="-128"/>
                <a:ea typeface="ＭＳ Ｐゴシック" panose="020B0600070205080204" pitchFamily="50" charset="-128"/>
              </a:rPr>
              <a:t>9</a:t>
            </a:r>
            <a:r>
              <a:rPr lang="ja-JP" altLang="en-US" sz="1200" b="0" dirty="0">
                <a:latin typeface="ＭＳ Ｐゴシック" panose="020B0600070205080204" pitchFamily="50" charset="-128"/>
                <a:ea typeface="ＭＳ Ｐゴシック" panose="020B0600070205080204" pitchFamily="50" charset="-128"/>
              </a:rPr>
              <a:t>㎜以下の場合は、カバーを取り付けてください。</a:t>
            </a:r>
          </a:p>
        </p:txBody>
      </p:sp>
      <p:sp>
        <p:nvSpPr>
          <p:cNvPr id="4" name="スライド番号プレースホルダー 3"/>
          <p:cNvSpPr>
            <a:spLocks noGrp="1"/>
          </p:cNvSpPr>
          <p:nvPr>
            <p:ph type="sldNum" sz="quarter" idx="5"/>
          </p:nvPr>
        </p:nvSpPr>
        <p:spPr/>
        <p:txBody>
          <a:bodyPr/>
          <a:lstStyle/>
          <a:p>
            <a:fld id="{EC27688B-457D-49D8-8CF9-AD2A1CE53399}" type="slidenum">
              <a:rPr kumimoji="1" lang="ja-JP" altLang="en-US" smtClean="0"/>
              <a:t>5</a:t>
            </a:fld>
            <a:endParaRPr kumimoji="1" lang="ja-JP" altLang="en-US"/>
          </a:p>
        </p:txBody>
      </p:sp>
    </p:spTree>
    <p:extLst>
      <p:ext uri="{BB962C8B-B14F-4D97-AF65-F5344CB8AC3E}">
        <p14:creationId xmlns:p14="http://schemas.microsoft.com/office/powerpoint/2010/main" val="2008375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b="0" dirty="0">
                <a:latin typeface="ＭＳ Ｐゴシック" panose="020B0600070205080204" pitchFamily="50" charset="-128"/>
                <a:ea typeface="ＭＳ Ｐゴシック" panose="020B0600070205080204" pitchFamily="50" charset="-128"/>
              </a:rPr>
              <a:t>試料のサイズ</a:t>
            </a:r>
            <a:r>
              <a:rPr lang="en-US" altLang="ja-JP" sz="1200" b="0" dirty="0">
                <a:latin typeface="ＭＳ Ｐゴシック" panose="020B0600070205080204" pitchFamily="50" charset="-128"/>
                <a:ea typeface="ＭＳ Ｐゴシック" panose="020B0600070205080204" pitchFamily="50" charset="-128"/>
              </a:rPr>
              <a:t>(</a:t>
            </a:r>
            <a:r>
              <a:rPr lang="ja-JP" altLang="en-US" sz="1200" b="0" dirty="0">
                <a:latin typeface="ＭＳ Ｐゴシック" panose="020B0600070205080204" pitchFamily="50" charset="-128"/>
                <a:ea typeface="ＭＳ Ｐゴシック" panose="020B0600070205080204" pitchFamily="50" charset="-128"/>
              </a:rPr>
              <a:t>直径</a:t>
            </a:r>
            <a:r>
              <a:rPr lang="en-US" altLang="ja-JP" sz="1200" b="0" dirty="0">
                <a:latin typeface="ＭＳ Ｐゴシック" panose="020B0600070205080204" pitchFamily="50" charset="-128"/>
                <a:ea typeface="ＭＳ Ｐゴシック" panose="020B0600070205080204" pitchFamily="50" charset="-128"/>
              </a:rPr>
              <a:t>)</a:t>
            </a:r>
            <a:r>
              <a:rPr lang="ja-JP" altLang="en-US" sz="1200" b="0" dirty="0">
                <a:latin typeface="ＭＳ Ｐゴシック" panose="020B0600070205080204" pitchFamily="50" charset="-128"/>
                <a:ea typeface="ＭＳ Ｐゴシック" panose="020B0600070205080204" pitchFamily="50" charset="-128"/>
              </a:rPr>
              <a:t>については必ず</a:t>
            </a:r>
            <a:r>
              <a:rPr lang="en-US" altLang="ja-JP" sz="1200" b="0" dirty="0">
                <a:latin typeface="ＭＳ Ｐゴシック" panose="020B0600070205080204" pitchFamily="50" charset="-128"/>
                <a:ea typeface="ＭＳ Ｐゴシック" panose="020B0600070205080204" pitchFamily="50" charset="-128"/>
              </a:rPr>
              <a:t>10</a:t>
            </a:r>
            <a:r>
              <a:rPr lang="ja-JP" altLang="en-US" sz="1200" b="0" dirty="0">
                <a:latin typeface="ＭＳ Ｐゴシック" panose="020B0600070205080204" pitchFamily="50" charset="-128"/>
                <a:ea typeface="ＭＳ Ｐゴシック" panose="020B0600070205080204" pitchFamily="50" charset="-128"/>
              </a:rPr>
              <a:t>㎜以内とし、高さは</a:t>
            </a:r>
            <a:r>
              <a:rPr lang="en-US" altLang="ja-JP" sz="1200" b="0" dirty="0">
                <a:latin typeface="ＭＳ Ｐゴシック" panose="020B0600070205080204" pitchFamily="50" charset="-128"/>
                <a:ea typeface="ＭＳ Ｐゴシック" panose="020B0600070205080204" pitchFamily="50" charset="-128"/>
              </a:rPr>
              <a:t>5</a:t>
            </a:r>
            <a:r>
              <a:rPr lang="ja-JP" altLang="en-US" sz="1200" b="0" dirty="0">
                <a:latin typeface="ＭＳ Ｐゴシック" panose="020B0600070205080204" pitchFamily="50" charset="-128"/>
                <a:ea typeface="ＭＳ Ｐゴシック" panose="020B0600070205080204" pitchFamily="50" charset="-128"/>
              </a:rPr>
              <a:t>㎜にしてください。</a:t>
            </a:r>
            <a:endParaRPr lang="en-US" altLang="ja-JP" sz="1200" b="0" dirty="0">
              <a:latin typeface="ＭＳ Ｐゴシック" panose="020B0600070205080204" pitchFamily="50" charset="-128"/>
              <a:ea typeface="ＭＳ Ｐゴシック" panose="020B0600070205080204" pitchFamily="50" charset="-128"/>
            </a:endParaRPr>
          </a:p>
          <a:p>
            <a:r>
              <a:rPr lang="ja-JP" altLang="en-US" sz="1200" b="0" dirty="0">
                <a:latin typeface="ＭＳ Ｐゴシック" panose="020B0600070205080204" pitchFamily="50" charset="-128"/>
                <a:ea typeface="ＭＳ Ｐゴシック" panose="020B0600070205080204" pitchFamily="50" charset="-128"/>
              </a:rPr>
              <a:t>試料が試料ホルダを完全に覆うことが望ましいです。</a:t>
            </a:r>
            <a:endParaRPr lang="en-US" altLang="ja-JP" sz="1200" b="0" dirty="0">
              <a:latin typeface="ＭＳ Ｐゴシック" panose="020B0600070205080204" pitchFamily="50" charset="-128"/>
              <a:ea typeface="ＭＳ Ｐゴシック" panose="020B0600070205080204" pitchFamily="50" charset="-128"/>
            </a:endParaRPr>
          </a:p>
          <a:p>
            <a:r>
              <a:rPr lang="ja-JP" altLang="en-US" sz="1200" b="0" dirty="0">
                <a:latin typeface="ＭＳ Ｐゴシック" panose="020B0600070205080204" pitchFamily="50" charset="-128"/>
                <a:ea typeface="ＭＳ Ｐゴシック" panose="020B0600070205080204" pitchFamily="50" charset="-128"/>
              </a:rPr>
              <a:t>試料ホルダのキャップには上下があるので区別するようにしてください。</a:t>
            </a:r>
            <a:endParaRPr lang="en-US" altLang="ja-JP" sz="1200" b="0" dirty="0">
              <a:latin typeface="ＭＳ Ｐゴシック" panose="020B0600070205080204" pitchFamily="50" charset="-128"/>
              <a:ea typeface="ＭＳ Ｐゴシック" panose="020B0600070205080204" pitchFamily="50" charset="-128"/>
            </a:endParaRPr>
          </a:p>
          <a:p>
            <a:r>
              <a:rPr lang="ja-JP" altLang="en-US" sz="1200" b="0" dirty="0">
                <a:latin typeface="ＭＳ Ｐゴシック" panose="020B0600070205080204" pitchFamily="50" charset="-128"/>
                <a:ea typeface="ＭＳ Ｐゴシック" panose="020B0600070205080204" pitchFamily="50" charset="-128"/>
              </a:rPr>
              <a:t>なお、サイズオーバーの試料は落ちるので入れないでください。</a:t>
            </a:r>
          </a:p>
        </p:txBody>
      </p:sp>
      <p:sp>
        <p:nvSpPr>
          <p:cNvPr id="4" name="スライド番号プレースホルダー 3"/>
          <p:cNvSpPr>
            <a:spLocks noGrp="1"/>
          </p:cNvSpPr>
          <p:nvPr>
            <p:ph type="sldNum" sz="quarter" idx="5"/>
          </p:nvPr>
        </p:nvSpPr>
        <p:spPr/>
        <p:txBody>
          <a:bodyPr/>
          <a:lstStyle/>
          <a:p>
            <a:fld id="{EC27688B-457D-49D8-8CF9-AD2A1CE53399}" type="slidenum">
              <a:rPr kumimoji="1" lang="ja-JP" altLang="en-US" smtClean="0"/>
              <a:t>6</a:t>
            </a:fld>
            <a:endParaRPr kumimoji="1" lang="ja-JP" altLang="en-US"/>
          </a:p>
        </p:txBody>
      </p:sp>
    </p:spTree>
    <p:extLst>
      <p:ext uri="{BB962C8B-B14F-4D97-AF65-F5344CB8AC3E}">
        <p14:creationId xmlns:p14="http://schemas.microsoft.com/office/powerpoint/2010/main" val="98288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b="0" dirty="0">
                <a:latin typeface="ＭＳ Ｐゴシック" panose="020B0600070205080204" pitchFamily="50" charset="-128"/>
                <a:ea typeface="ＭＳ Ｐゴシック" panose="020B0600070205080204" pitchFamily="50" charset="-128"/>
              </a:rPr>
              <a:t>準備した試料を試料導入棒の「つめ」に挿入する際は、特にゆっくりと慎重に設置するようにしてください。試料ホルダの少しの傾きでも試料が落ちてしまう原因になるので、注意して行ってください。必要に応じて、リングを取り付けるようにしてください。</a:t>
            </a:r>
            <a:endParaRPr lang="en-US" altLang="ja-JP" sz="1200" b="0" dirty="0">
              <a:latin typeface="ＭＳ Ｐゴシック" panose="020B0600070205080204" pitchFamily="50" charset="-128"/>
              <a:ea typeface="ＭＳ Ｐゴシック" panose="020B0600070205080204" pitchFamily="50" charset="-128"/>
            </a:endParaRPr>
          </a:p>
          <a:p>
            <a:endParaRPr lang="en-US" altLang="ja-JP" sz="1200" b="0" dirty="0">
              <a:latin typeface="ＭＳ Ｐゴシック" panose="020B0600070205080204" pitchFamily="50" charset="-128"/>
              <a:ea typeface="ＭＳ Ｐゴシック" panose="020B0600070205080204" pitchFamily="50" charset="-128"/>
            </a:endParaRPr>
          </a:p>
          <a:p>
            <a:r>
              <a:rPr lang="en-US" altLang="ja-JP" sz="1200" b="0" dirty="0">
                <a:solidFill>
                  <a:schemeClr val="tx1"/>
                </a:solidFill>
                <a:latin typeface="ＭＳ Ｐゴシック" panose="020B0600070205080204" pitchFamily="50" charset="-128"/>
                <a:ea typeface="ＭＳ Ｐゴシック" panose="020B0600070205080204" pitchFamily="50" charset="-128"/>
              </a:rPr>
              <a:t>※</a:t>
            </a:r>
            <a:r>
              <a:rPr lang="ja-JP" altLang="en-US" sz="1200" b="0" dirty="0">
                <a:solidFill>
                  <a:schemeClr val="tx1"/>
                </a:solidFill>
                <a:latin typeface="ＭＳ Ｐゴシック" panose="020B0600070205080204" pitchFamily="50" charset="-128"/>
                <a:ea typeface="ＭＳ Ｐゴシック" panose="020B0600070205080204" pitchFamily="50" charset="-128"/>
              </a:rPr>
              <a:t>　もしも、試料が落ちてしまった場合には、島津アクセスの業者担当者による作業が必要となり、修理に日数と費用がかかることとなるうえ、他の利用者の測定予定も変更いただくなど、多大な迷惑となります。</a:t>
            </a:r>
          </a:p>
          <a:p>
            <a:endParaRPr kumimoji="1" lang="ja-JP" altLang="en-US" b="0" dirty="0"/>
          </a:p>
        </p:txBody>
      </p:sp>
      <p:sp>
        <p:nvSpPr>
          <p:cNvPr id="4" name="スライド番号プレースホルダー 3"/>
          <p:cNvSpPr>
            <a:spLocks noGrp="1"/>
          </p:cNvSpPr>
          <p:nvPr>
            <p:ph type="sldNum" sz="quarter" idx="5"/>
          </p:nvPr>
        </p:nvSpPr>
        <p:spPr/>
        <p:txBody>
          <a:bodyPr/>
          <a:lstStyle/>
          <a:p>
            <a:fld id="{EC27688B-457D-49D8-8CF9-AD2A1CE53399}" type="slidenum">
              <a:rPr kumimoji="1" lang="ja-JP" altLang="en-US" smtClean="0"/>
              <a:t>7</a:t>
            </a:fld>
            <a:endParaRPr kumimoji="1" lang="ja-JP" altLang="en-US"/>
          </a:p>
        </p:txBody>
      </p:sp>
    </p:spTree>
    <p:extLst>
      <p:ext uri="{BB962C8B-B14F-4D97-AF65-F5344CB8AC3E}">
        <p14:creationId xmlns:p14="http://schemas.microsoft.com/office/powerpoint/2010/main" val="2814077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ＭＳ Ｐゴシック" panose="020B0600070205080204" pitchFamily="50" charset="-128"/>
                <a:ea typeface="ＭＳ Ｐゴシック" panose="020B0600070205080204" pitchFamily="50" charset="-128"/>
              </a:rPr>
              <a:t>試料は試料導入棒の「つめ」にぶら下げてセットしますので、</a:t>
            </a:r>
            <a:r>
              <a:rPr lang="ja-JP" altLang="en-US" sz="1200" b="0" dirty="0">
                <a:latin typeface="ＭＳ Ｐゴシック" panose="020B0600070205080204" pitchFamily="50" charset="-128"/>
                <a:ea typeface="ＭＳ Ｐゴシック" panose="020B0600070205080204" pitchFamily="50" charset="-128"/>
              </a:rPr>
              <a:t>上から落とすようなイメージで置き、しっかりと奥まで挟まっているか確認するようにしてください。試料導入用のピンセットを使用するようにしてください。試料台のくびれを「つめ」の奥まで挿入し、試料台がずれたり斜めになったりしないように注意してください。</a:t>
            </a:r>
            <a:endParaRPr lang="en-US" altLang="ja-JP" sz="1200" b="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5"/>
          </p:nvPr>
        </p:nvSpPr>
        <p:spPr/>
        <p:txBody>
          <a:bodyPr/>
          <a:lstStyle/>
          <a:p>
            <a:fld id="{EC27688B-457D-49D8-8CF9-AD2A1CE53399}" type="slidenum">
              <a:rPr kumimoji="1" lang="ja-JP" altLang="en-US" smtClean="0"/>
              <a:t>8</a:t>
            </a:fld>
            <a:endParaRPr kumimoji="1" lang="ja-JP" altLang="en-US"/>
          </a:p>
        </p:txBody>
      </p:sp>
    </p:spTree>
    <p:extLst>
      <p:ext uri="{BB962C8B-B14F-4D97-AF65-F5344CB8AC3E}">
        <p14:creationId xmlns:p14="http://schemas.microsoft.com/office/powerpoint/2010/main" val="3131456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b="0" dirty="0">
                <a:latin typeface="ＭＳ Ｐゴシック" panose="020B0600070205080204" pitchFamily="50" charset="-128"/>
                <a:ea typeface="ＭＳ Ｐゴシック" panose="020B0600070205080204" pitchFamily="50" charset="-128"/>
              </a:rPr>
              <a:t>ローテーションをONにすると、試料が回るので、この時に少し振動します。その振動によりネジが下に下がってくるのを防ぐため、ネジの隙間にカーボンテープを使用する方法もあります。</a:t>
            </a:r>
          </a:p>
          <a:p>
            <a:r>
              <a:rPr lang="ja-JP" altLang="en-US" sz="1200" b="0" dirty="0">
                <a:latin typeface="ＭＳ Ｐゴシック" panose="020B0600070205080204" pitchFamily="50" charset="-128"/>
                <a:ea typeface="ＭＳ Ｐゴシック" panose="020B0600070205080204" pitchFamily="50" charset="-128"/>
              </a:rPr>
              <a:t>ただし、均一な試料である場合にはローテーションはOFFでかまいません。カーボンテープを使用する場合にも、試料面が既定の高さと一致するようにねじ込みの量を調整するようにしてください。</a:t>
            </a:r>
            <a:endParaRPr lang="en-US" altLang="ja-JP" sz="1200" b="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5"/>
          </p:nvPr>
        </p:nvSpPr>
        <p:spPr/>
        <p:txBody>
          <a:bodyPr/>
          <a:lstStyle/>
          <a:p>
            <a:fld id="{EC27688B-457D-49D8-8CF9-AD2A1CE53399}" type="slidenum">
              <a:rPr kumimoji="1" lang="ja-JP" altLang="en-US" smtClean="0"/>
              <a:t>9</a:t>
            </a:fld>
            <a:endParaRPr kumimoji="1" lang="ja-JP" altLang="en-US"/>
          </a:p>
        </p:txBody>
      </p:sp>
    </p:spTree>
    <p:extLst>
      <p:ext uri="{BB962C8B-B14F-4D97-AF65-F5344CB8AC3E}">
        <p14:creationId xmlns:p14="http://schemas.microsoft.com/office/powerpoint/2010/main" val="1353009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314EA4A-2C72-4505-9518-B22840CC32E4}" type="datetimeFigureOut">
              <a:rPr kumimoji="1" lang="ja-JP" altLang="en-US" smtClean="0"/>
              <a:t>2021/5/9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3040C5C-97D2-4DBF-B5F5-0A915D9A0E62}" type="slidenum">
              <a:rPr kumimoji="1" lang="ja-JP" altLang="en-US" smtClean="0"/>
              <a:t>‹#›</a:t>
            </a:fld>
            <a:endParaRPr kumimoji="1" lang="ja-JP" altLang="en-US"/>
          </a:p>
        </p:txBody>
      </p:sp>
    </p:spTree>
    <p:extLst>
      <p:ext uri="{BB962C8B-B14F-4D97-AF65-F5344CB8AC3E}">
        <p14:creationId xmlns:p14="http://schemas.microsoft.com/office/powerpoint/2010/main" val="23774137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50" advTm="15000">
        <p159:morph option="byObject"/>
      </p:transition>
    </mc:Choice>
    <mc:Fallback xmlns="">
      <p:transition advTm="1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314EA4A-2C72-4505-9518-B22840CC32E4}" type="datetimeFigureOut">
              <a:rPr kumimoji="1" lang="ja-JP" altLang="en-US" smtClean="0"/>
              <a:t>2021/5/9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3040C5C-97D2-4DBF-B5F5-0A915D9A0E62}" type="slidenum">
              <a:rPr kumimoji="1" lang="ja-JP" altLang="en-US" smtClean="0"/>
              <a:t>‹#›</a:t>
            </a:fld>
            <a:endParaRPr kumimoji="1" lang="ja-JP" altLang="en-US"/>
          </a:p>
        </p:txBody>
      </p:sp>
    </p:spTree>
    <p:extLst>
      <p:ext uri="{BB962C8B-B14F-4D97-AF65-F5344CB8AC3E}">
        <p14:creationId xmlns:p14="http://schemas.microsoft.com/office/powerpoint/2010/main" val="6869312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50" advTm="15000">
        <p159:morph option="byObject"/>
      </p:transition>
    </mc:Choice>
    <mc:Fallback xmlns="">
      <p:transition advTm="1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314EA4A-2C72-4505-9518-B22840CC32E4}" type="datetimeFigureOut">
              <a:rPr kumimoji="1" lang="ja-JP" altLang="en-US" smtClean="0"/>
              <a:t>2021/5/9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3040C5C-97D2-4DBF-B5F5-0A915D9A0E62}" type="slidenum">
              <a:rPr kumimoji="1" lang="ja-JP" altLang="en-US" smtClean="0"/>
              <a:t>‹#›</a:t>
            </a:fld>
            <a:endParaRPr kumimoji="1" lang="ja-JP" altLang="en-US"/>
          </a:p>
        </p:txBody>
      </p:sp>
    </p:spTree>
    <p:extLst>
      <p:ext uri="{BB962C8B-B14F-4D97-AF65-F5344CB8AC3E}">
        <p14:creationId xmlns:p14="http://schemas.microsoft.com/office/powerpoint/2010/main" val="3165242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50" advTm="15000">
        <p159:morph option="byObject"/>
      </p:transition>
    </mc:Choice>
    <mc:Fallback xmlns="">
      <p:transition advTm="1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314EA4A-2C72-4505-9518-B22840CC32E4}" type="datetimeFigureOut">
              <a:rPr kumimoji="1" lang="ja-JP" altLang="en-US" smtClean="0"/>
              <a:t>2021/5/9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3040C5C-97D2-4DBF-B5F5-0A915D9A0E62}" type="slidenum">
              <a:rPr kumimoji="1" lang="ja-JP" altLang="en-US" smtClean="0"/>
              <a:t>‹#›</a:t>
            </a:fld>
            <a:endParaRPr kumimoji="1" lang="ja-JP" altLang="en-US"/>
          </a:p>
        </p:txBody>
      </p:sp>
    </p:spTree>
    <p:extLst>
      <p:ext uri="{BB962C8B-B14F-4D97-AF65-F5344CB8AC3E}">
        <p14:creationId xmlns:p14="http://schemas.microsoft.com/office/powerpoint/2010/main" val="4008904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50" advTm="15000">
        <p159:morph option="byObject"/>
      </p:transition>
    </mc:Choice>
    <mc:Fallback xmlns="">
      <p:transition advTm="1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314EA4A-2C72-4505-9518-B22840CC32E4}" type="datetimeFigureOut">
              <a:rPr kumimoji="1" lang="ja-JP" altLang="en-US" smtClean="0"/>
              <a:t>2021/5/9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3040C5C-97D2-4DBF-B5F5-0A915D9A0E62}" type="slidenum">
              <a:rPr kumimoji="1" lang="ja-JP" altLang="en-US" smtClean="0"/>
              <a:t>‹#›</a:t>
            </a:fld>
            <a:endParaRPr kumimoji="1" lang="ja-JP" altLang="en-US"/>
          </a:p>
        </p:txBody>
      </p:sp>
    </p:spTree>
    <p:extLst>
      <p:ext uri="{BB962C8B-B14F-4D97-AF65-F5344CB8AC3E}">
        <p14:creationId xmlns:p14="http://schemas.microsoft.com/office/powerpoint/2010/main" val="26578132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50" advTm="15000">
        <p159:morph option="byObject"/>
      </p:transition>
    </mc:Choice>
    <mc:Fallback xmlns="">
      <p:transition advTm="1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314EA4A-2C72-4505-9518-B22840CC32E4}" type="datetimeFigureOut">
              <a:rPr kumimoji="1" lang="ja-JP" altLang="en-US" smtClean="0"/>
              <a:t>2021/5/9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3040C5C-97D2-4DBF-B5F5-0A915D9A0E62}" type="slidenum">
              <a:rPr kumimoji="1" lang="ja-JP" altLang="en-US" smtClean="0"/>
              <a:t>‹#›</a:t>
            </a:fld>
            <a:endParaRPr kumimoji="1" lang="ja-JP" altLang="en-US"/>
          </a:p>
        </p:txBody>
      </p:sp>
    </p:spTree>
    <p:extLst>
      <p:ext uri="{BB962C8B-B14F-4D97-AF65-F5344CB8AC3E}">
        <p14:creationId xmlns:p14="http://schemas.microsoft.com/office/powerpoint/2010/main" val="32459122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50" advTm="15000">
        <p159:morph option="byObject"/>
      </p:transition>
    </mc:Choice>
    <mc:Fallback xmlns="">
      <p:transition advTm="1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4314EA4A-2C72-4505-9518-B22840CC32E4}" type="datetimeFigureOut">
              <a:rPr kumimoji="1" lang="ja-JP" altLang="en-US" smtClean="0"/>
              <a:t>2021/5/9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3040C5C-97D2-4DBF-B5F5-0A915D9A0E62}" type="slidenum">
              <a:rPr kumimoji="1" lang="ja-JP" altLang="en-US" smtClean="0"/>
              <a:t>‹#›</a:t>
            </a:fld>
            <a:endParaRPr kumimoji="1" lang="ja-JP" altLang="en-US"/>
          </a:p>
        </p:txBody>
      </p:sp>
    </p:spTree>
    <p:extLst>
      <p:ext uri="{BB962C8B-B14F-4D97-AF65-F5344CB8AC3E}">
        <p14:creationId xmlns:p14="http://schemas.microsoft.com/office/powerpoint/2010/main" val="1044920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50" advTm="15000">
        <p159:morph option="byObject"/>
      </p:transition>
    </mc:Choice>
    <mc:Fallback xmlns="">
      <p:transition advTm="1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4314EA4A-2C72-4505-9518-B22840CC32E4}" type="datetimeFigureOut">
              <a:rPr kumimoji="1" lang="ja-JP" altLang="en-US" smtClean="0"/>
              <a:t>2021/5/9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3040C5C-97D2-4DBF-B5F5-0A915D9A0E62}" type="slidenum">
              <a:rPr kumimoji="1" lang="ja-JP" altLang="en-US" smtClean="0"/>
              <a:t>‹#›</a:t>
            </a:fld>
            <a:endParaRPr kumimoji="1" lang="ja-JP" altLang="en-US"/>
          </a:p>
        </p:txBody>
      </p:sp>
    </p:spTree>
    <p:extLst>
      <p:ext uri="{BB962C8B-B14F-4D97-AF65-F5344CB8AC3E}">
        <p14:creationId xmlns:p14="http://schemas.microsoft.com/office/powerpoint/2010/main" val="2909529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50" advTm="15000">
        <p159:morph option="byObject"/>
      </p:transition>
    </mc:Choice>
    <mc:Fallback xmlns="">
      <p:transition advTm="1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14EA4A-2C72-4505-9518-B22840CC32E4}" type="datetimeFigureOut">
              <a:rPr kumimoji="1" lang="ja-JP" altLang="en-US" smtClean="0"/>
              <a:t>2021/5/9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3040C5C-97D2-4DBF-B5F5-0A915D9A0E62}" type="slidenum">
              <a:rPr kumimoji="1" lang="ja-JP" altLang="en-US" smtClean="0"/>
              <a:t>‹#›</a:t>
            </a:fld>
            <a:endParaRPr kumimoji="1" lang="ja-JP" altLang="en-US"/>
          </a:p>
        </p:txBody>
      </p:sp>
    </p:spTree>
    <p:extLst>
      <p:ext uri="{BB962C8B-B14F-4D97-AF65-F5344CB8AC3E}">
        <p14:creationId xmlns:p14="http://schemas.microsoft.com/office/powerpoint/2010/main" val="36065815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50" advTm="15000">
        <p159:morph option="byObject"/>
      </p:transition>
    </mc:Choice>
    <mc:Fallback xmlns="">
      <p:transition advTm="1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314EA4A-2C72-4505-9518-B22840CC32E4}" type="datetimeFigureOut">
              <a:rPr kumimoji="1" lang="ja-JP" altLang="en-US" smtClean="0"/>
              <a:t>2021/5/9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3040C5C-97D2-4DBF-B5F5-0A915D9A0E62}" type="slidenum">
              <a:rPr kumimoji="1" lang="ja-JP" altLang="en-US" smtClean="0"/>
              <a:t>‹#›</a:t>
            </a:fld>
            <a:endParaRPr kumimoji="1" lang="ja-JP" altLang="en-US"/>
          </a:p>
        </p:txBody>
      </p:sp>
    </p:spTree>
    <p:extLst>
      <p:ext uri="{BB962C8B-B14F-4D97-AF65-F5344CB8AC3E}">
        <p14:creationId xmlns:p14="http://schemas.microsoft.com/office/powerpoint/2010/main" val="4188528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50" advTm="15000">
        <p159:morph option="byObject"/>
      </p:transition>
    </mc:Choice>
    <mc:Fallback xmlns="">
      <p:transition advTm="1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314EA4A-2C72-4505-9518-B22840CC32E4}" type="datetimeFigureOut">
              <a:rPr kumimoji="1" lang="ja-JP" altLang="en-US" smtClean="0"/>
              <a:t>2021/5/9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3040C5C-97D2-4DBF-B5F5-0A915D9A0E62}" type="slidenum">
              <a:rPr kumimoji="1" lang="ja-JP" altLang="en-US" smtClean="0"/>
              <a:t>‹#›</a:t>
            </a:fld>
            <a:endParaRPr kumimoji="1" lang="ja-JP" altLang="en-US"/>
          </a:p>
        </p:txBody>
      </p:sp>
    </p:spTree>
    <p:extLst>
      <p:ext uri="{BB962C8B-B14F-4D97-AF65-F5344CB8AC3E}">
        <p14:creationId xmlns:p14="http://schemas.microsoft.com/office/powerpoint/2010/main" val="27448756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50" advTm="15000">
        <p159:morph option="byObject"/>
      </p:transition>
    </mc:Choice>
    <mc:Fallback xmlns="">
      <p:transition advTm="1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14EA4A-2C72-4505-9518-B22840CC32E4}" type="datetimeFigureOut">
              <a:rPr kumimoji="1" lang="ja-JP" altLang="en-US" smtClean="0"/>
              <a:t>2021/5/9</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040C5C-97D2-4DBF-B5F5-0A915D9A0E62}" type="slidenum">
              <a:rPr kumimoji="1" lang="ja-JP" altLang="en-US" smtClean="0"/>
              <a:t>‹#›</a:t>
            </a:fld>
            <a:endParaRPr kumimoji="1" lang="ja-JP" altLang="en-US"/>
          </a:p>
        </p:txBody>
      </p:sp>
    </p:spTree>
    <p:extLst>
      <p:ext uri="{BB962C8B-B14F-4D97-AF65-F5344CB8AC3E}">
        <p14:creationId xmlns:p14="http://schemas.microsoft.com/office/powerpoint/2010/main" val="25536899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p14:dur="150" advTm="15000">
        <p159:morph option="byObject"/>
      </p:transition>
    </mc:Choice>
    <mc:Fallback xmlns="">
      <p:transition advTm="15000">
        <p:fade/>
      </p:transition>
    </mc:Fallback>
  </mc:AlternateConten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hyperlink" Target="https://fabiusmaximus.com/2012/12/30/comments-47409/" TargetMode="Externa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4F35D77-F520-47FC-A385-956E4F4B659C}"/>
              </a:ext>
            </a:extLst>
          </p:cNvPr>
          <p:cNvSpPr txBox="1"/>
          <p:nvPr/>
        </p:nvSpPr>
        <p:spPr>
          <a:xfrm>
            <a:off x="1648085" y="331694"/>
            <a:ext cx="5490606" cy="3016210"/>
          </a:xfrm>
          <a:prstGeom prst="rect">
            <a:avLst/>
          </a:prstGeom>
          <a:noFill/>
        </p:spPr>
        <p:txBody>
          <a:bodyPr wrap="none" rtlCol="0">
            <a:spAutoFit/>
          </a:bodyPr>
          <a:lstStyle/>
          <a:p>
            <a:pPr algn="ctr"/>
            <a:r>
              <a:rPr kumimoji="1" lang="en-US" altLang="ja-JP" sz="5000" b="1" dirty="0">
                <a:latin typeface="ＭＳ Ｐゴシック" panose="020B0600070205080204" pitchFamily="50" charset="-128"/>
                <a:ea typeface="ＭＳ Ｐゴシック" panose="020B0600070205080204" pitchFamily="50" charset="-128"/>
              </a:rPr>
              <a:t>2021</a:t>
            </a:r>
            <a:r>
              <a:rPr kumimoji="1" lang="ja-JP" altLang="en-US" sz="5000" b="1" dirty="0">
                <a:latin typeface="ＭＳ Ｐゴシック" panose="020B0600070205080204" pitchFamily="50" charset="-128"/>
                <a:ea typeface="ＭＳ Ｐゴシック" panose="020B0600070205080204" pitchFamily="50" charset="-128"/>
              </a:rPr>
              <a:t>年度</a:t>
            </a:r>
            <a:endParaRPr kumimoji="1" lang="en-US" altLang="ja-JP" sz="5000" b="1" dirty="0">
              <a:latin typeface="ＭＳ Ｐゴシック" panose="020B0600070205080204" pitchFamily="50" charset="-128"/>
              <a:ea typeface="ＭＳ Ｐゴシック" panose="020B0600070205080204" pitchFamily="50" charset="-128"/>
            </a:endParaRPr>
          </a:p>
          <a:p>
            <a:pPr algn="ctr"/>
            <a:r>
              <a:rPr kumimoji="1" lang="en-US" altLang="ja-JP" sz="3000" b="1" dirty="0">
                <a:latin typeface="ＭＳ Ｐゴシック" panose="020B0600070205080204" pitchFamily="50" charset="-128"/>
                <a:ea typeface="ＭＳ Ｐゴシック" panose="020B0600070205080204" pitchFamily="50" charset="-128"/>
              </a:rPr>
              <a:t>X</a:t>
            </a:r>
            <a:r>
              <a:rPr kumimoji="1" lang="ja-JP" altLang="en-US" sz="3000" b="1" dirty="0">
                <a:latin typeface="ＭＳ Ｐゴシック" panose="020B0600070205080204" pitchFamily="50" charset="-128"/>
                <a:ea typeface="ＭＳ Ｐゴシック" panose="020B0600070205080204" pitchFamily="50" charset="-128"/>
              </a:rPr>
              <a:t>線光電子分光装置</a:t>
            </a:r>
            <a:endParaRPr kumimoji="1" lang="en-US" altLang="ja-JP" sz="3000" b="1" dirty="0">
              <a:latin typeface="ＭＳ Ｐゴシック" panose="020B0600070205080204" pitchFamily="50" charset="-128"/>
              <a:ea typeface="ＭＳ Ｐゴシック" panose="020B0600070205080204" pitchFamily="50" charset="-128"/>
            </a:endParaRPr>
          </a:p>
          <a:p>
            <a:pPr algn="ctr"/>
            <a:r>
              <a:rPr kumimoji="1" lang="ja-JP" altLang="en-US" sz="5000" b="1" dirty="0">
                <a:latin typeface="ＭＳ Ｐゴシック" panose="020B0600070205080204" pitchFamily="50" charset="-128"/>
                <a:ea typeface="ＭＳ Ｐゴシック" panose="020B0600070205080204" pitchFamily="50" charset="-128"/>
              </a:rPr>
              <a:t>ＸＰＳ</a:t>
            </a:r>
            <a:r>
              <a:rPr kumimoji="1" lang="en-US" altLang="ja-JP" sz="5000" dirty="0">
                <a:latin typeface="ＭＳ Ｐゴシック" panose="020B0600070205080204" pitchFamily="50" charset="-128"/>
                <a:ea typeface="ＭＳ Ｐゴシック" panose="020B0600070205080204" pitchFamily="50" charset="-128"/>
              </a:rPr>
              <a:t>(</a:t>
            </a:r>
            <a:r>
              <a:rPr kumimoji="1" lang="ja-JP" altLang="en-US" sz="5000" b="1" dirty="0">
                <a:latin typeface="ＭＳ Ｐゴシック" panose="020B0600070205080204" pitchFamily="50" charset="-128"/>
                <a:ea typeface="ＭＳ Ｐゴシック" panose="020B0600070205080204" pitchFamily="50" charset="-128"/>
              </a:rPr>
              <a:t>ＥＳＣＡ</a:t>
            </a:r>
            <a:r>
              <a:rPr kumimoji="1" lang="en-US" altLang="ja-JP" sz="5000" b="1" dirty="0">
                <a:latin typeface="ＭＳ Ｐゴシック" panose="020B0600070205080204" pitchFamily="50" charset="-128"/>
                <a:ea typeface="ＭＳ Ｐゴシック" panose="020B0600070205080204" pitchFamily="50" charset="-128"/>
              </a:rPr>
              <a:t>-3400</a:t>
            </a:r>
            <a:r>
              <a:rPr kumimoji="1" lang="en-US" altLang="ja-JP" sz="5000" dirty="0">
                <a:latin typeface="ＭＳ Ｐゴシック" panose="020B0600070205080204" pitchFamily="50" charset="-128"/>
                <a:ea typeface="ＭＳ Ｐゴシック" panose="020B0600070205080204" pitchFamily="50" charset="-128"/>
              </a:rPr>
              <a:t>)</a:t>
            </a:r>
            <a:endParaRPr kumimoji="1" lang="en-US" altLang="ja-JP" sz="5000" b="1" dirty="0">
              <a:latin typeface="ＭＳ Ｐゴシック" panose="020B0600070205080204" pitchFamily="50" charset="-128"/>
              <a:ea typeface="ＭＳ Ｐゴシック" panose="020B0600070205080204" pitchFamily="50" charset="-128"/>
            </a:endParaRPr>
          </a:p>
          <a:p>
            <a:pPr algn="ctr"/>
            <a:r>
              <a:rPr kumimoji="1" lang="ja-JP" altLang="en-US" sz="3000" b="1" dirty="0">
                <a:latin typeface="ＭＳ Ｐゴシック" panose="020B0600070205080204" pitchFamily="50" charset="-128"/>
                <a:ea typeface="ＭＳ Ｐゴシック" panose="020B0600070205080204" pitchFamily="50" charset="-128"/>
              </a:rPr>
              <a:t>初任者向け講習会</a:t>
            </a:r>
            <a:endParaRPr kumimoji="1" lang="en-US" altLang="ja-JP" sz="3000" b="1" dirty="0">
              <a:latin typeface="ＭＳ Ｐゴシック" panose="020B0600070205080204" pitchFamily="50" charset="-128"/>
              <a:ea typeface="ＭＳ Ｐゴシック" panose="020B0600070205080204" pitchFamily="50" charset="-128"/>
            </a:endParaRPr>
          </a:p>
          <a:p>
            <a:pPr algn="ctr"/>
            <a:r>
              <a:rPr kumimoji="1" lang="ja-JP" altLang="en-US" sz="3000" dirty="0">
                <a:latin typeface="ＭＳ Ｐゴシック" panose="020B0600070205080204" pitchFamily="50" charset="-128"/>
                <a:ea typeface="ＭＳ Ｐゴシック" panose="020B0600070205080204" pitchFamily="50" charset="-128"/>
              </a:rPr>
              <a:t>「</a:t>
            </a:r>
            <a:r>
              <a:rPr kumimoji="1" lang="ja-JP" altLang="en-US" sz="3000" b="1" dirty="0">
                <a:latin typeface="ＭＳ Ｐゴシック" panose="020B0600070205080204" pitchFamily="50" charset="-128"/>
                <a:ea typeface="ＭＳ Ｐゴシック" panose="020B0600070205080204" pitchFamily="50" charset="-128"/>
              </a:rPr>
              <a:t>これまでのトラブル例を参考に」</a:t>
            </a:r>
          </a:p>
        </p:txBody>
      </p:sp>
      <p:sp>
        <p:nvSpPr>
          <p:cNvPr id="4" name="テキスト ボックス 3">
            <a:extLst>
              <a:ext uri="{FF2B5EF4-FFF2-40B4-BE49-F238E27FC236}">
                <a16:creationId xmlns:a16="http://schemas.microsoft.com/office/drawing/2014/main" id="{E9FABBE9-ECFF-4E3E-B5FB-9440CD20C90B}"/>
              </a:ext>
            </a:extLst>
          </p:cNvPr>
          <p:cNvSpPr txBox="1"/>
          <p:nvPr/>
        </p:nvSpPr>
        <p:spPr>
          <a:xfrm>
            <a:off x="100361" y="4547668"/>
            <a:ext cx="8943277" cy="2123658"/>
          </a:xfrm>
          <a:prstGeom prst="rect">
            <a:avLst/>
          </a:prstGeom>
          <a:noFill/>
        </p:spPr>
        <p:txBody>
          <a:bodyPr wrap="square" rtlCol="0">
            <a:spAutoFit/>
          </a:bodyPr>
          <a:lstStyle/>
          <a:p>
            <a:r>
              <a:rPr kumimoji="1" lang="ja-JP" altLang="en-US" sz="2500" dirty="0">
                <a:latin typeface="ＭＳ Ｐゴシック" panose="020B0600070205080204" pitchFamily="50" charset="-128"/>
                <a:ea typeface="ＭＳ Ｐゴシック" panose="020B0600070205080204" pitchFamily="50" charset="-128"/>
              </a:rPr>
              <a:t>～講習内容～</a:t>
            </a:r>
            <a:endParaRPr kumimoji="1" lang="en-US" altLang="ja-JP" sz="2500" dirty="0">
              <a:latin typeface="ＭＳ Ｐゴシック" panose="020B0600070205080204" pitchFamily="50" charset="-128"/>
              <a:ea typeface="ＭＳ Ｐゴシック" panose="020B0600070205080204" pitchFamily="50" charset="-128"/>
            </a:endParaRPr>
          </a:p>
          <a:p>
            <a:endParaRPr kumimoji="1" lang="en-US" altLang="ja-JP" sz="2500" dirty="0">
              <a:latin typeface="ＭＳ Ｐゴシック" panose="020B0600070205080204" pitchFamily="50" charset="-128"/>
              <a:ea typeface="ＭＳ Ｐゴシック" panose="020B0600070205080204" pitchFamily="50" charset="-128"/>
            </a:endParaRPr>
          </a:p>
          <a:p>
            <a:r>
              <a:rPr kumimoji="1" lang="ja-JP" altLang="en-US" sz="2500" dirty="0">
                <a:latin typeface="ＭＳ Ｐゴシック" panose="020B0600070205080204" pitchFamily="50" charset="-128"/>
                <a:ea typeface="ＭＳ Ｐゴシック" panose="020B0600070205080204" pitchFamily="50" charset="-128"/>
              </a:rPr>
              <a:t>１．試料保持　　　　　２．</a:t>
            </a:r>
            <a:r>
              <a:rPr kumimoji="1" lang="en-US" altLang="ja-JP" sz="2500" dirty="0">
                <a:latin typeface="ＭＳ Ｐゴシック" panose="020B0600070205080204" pitchFamily="50" charset="-128"/>
                <a:ea typeface="ＭＳ Ｐゴシック" panose="020B0600070205080204" pitchFamily="50" charset="-128"/>
              </a:rPr>
              <a:t>O-</a:t>
            </a:r>
            <a:r>
              <a:rPr kumimoji="1" lang="ja-JP" altLang="en-US" sz="2500" dirty="0">
                <a:latin typeface="ＭＳ Ｐゴシック" panose="020B0600070205080204" pitchFamily="50" charset="-128"/>
                <a:ea typeface="ＭＳ Ｐゴシック" panose="020B0600070205080204" pitchFamily="50" charset="-128"/>
              </a:rPr>
              <a:t>リング　     ３．粉末試料・揮発性試料</a:t>
            </a:r>
            <a:endParaRPr kumimoji="1" lang="en-US" altLang="ja-JP" sz="2500" dirty="0">
              <a:latin typeface="ＭＳ Ｐゴシック" panose="020B0600070205080204" pitchFamily="50" charset="-128"/>
              <a:ea typeface="ＭＳ Ｐゴシック" panose="020B0600070205080204" pitchFamily="50" charset="-128"/>
            </a:endParaRPr>
          </a:p>
          <a:p>
            <a:r>
              <a:rPr kumimoji="1" lang="ja-JP" altLang="en-US" sz="2500" dirty="0">
                <a:latin typeface="ＭＳ Ｐゴシック" panose="020B0600070205080204" pitchFamily="50" charset="-128"/>
                <a:ea typeface="ＭＳ Ｐゴシック" panose="020B0600070205080204" pitchFamily="50" charset="-128"/>
              </a:rPr>
              <a:t>４．ターンテーブル   ５．その他</a:t>
            </a:r>
            <a:endParaRPr kumimoji="1" lang="en-US" altLang="ja-JP" sz="2500" dirty="0">
              <a:latin typeface="ＭＳ Ｐゴシック" panose="020B0600070205080204" pitchFamily="50" charset="-128"/>
              <a:ea typeface="ＭＳ Ｐゴシック" panose="020B0600070205080204" pitchFamily="50" charset="-128"/>
            </a:endParaRPr>
          </a:p>
          <a:p>
            <a:endParaRPr kumimoji="1" lang="ja-JP" altLang="en-US" sz="3200" b="1"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990164218"/>
      </p:ext>
    </p:extLst>
  </p:cSld>
  <p:clrMapOvr>
    <a:masterClrMapping/>
  </p:clrMapOvr>
  <mc:AlternateContent xmlns:mc="http://schemas.openxmlformats.org/markup-compatibility/2006" xmlns:p14="http://schemas.microsoft.com/office/powerpoint/2010/main">
    <mc:Choice Requires="p14">
      <p:transition p14:dur="0" advTm="15000"/>
    </mc:Choice>
    <mc:Fallback xmlns="">
      <p:transition advTm="1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0DB6D68A-33E3-46A7-9598-0DE9FCA3ECF2}"/>
              </a:ext>
            </a:extLst>
          </p:cNvPr>
          <p:cNvSpPr/>
          <p:nvPr/>
        </p:nvSpPr>
        <p:spPr>
          <a:xfrm>
            <a:off x="-35859" y="0"/>
            <a:ext cx="9144000" cy="1569660"/>
          </a:xfrm>
          <a:prstGeom prst="rect">
            <a:avLst/>
          </a:prstGeom>
        </p:spPr>
        <p:txBody>
          <a:bodyPr wrap="square">
            <a:spAutoFit/>
          </a:bodyPr>
          <a:lstStyle/>
          <a:p>
            <a:r>
              <a:rPr kumimoji="1" lang="ja-JP" altLang="en-US" sz="3200" dirty="0">
                <a:latin typeface="ＭＳ Ｐゴシック" panose="020B0600070205080204" pitchFamily="50" charset="-128"/>
                <a:ea typeface="ＭＳ Ｐゴシック" panose="020B0600070205080204" pitchFamily="50" charset="-128"/>
              </a:rPr>
              <a:t>２．</a:t>
            </a:r>
            <a:r>
              <a:rPr kumimoji="1" lang="en-US" altLang="ja-JP" sz="3200" dirty="0">
                <a:latin typeface="ＭＳ Ｐゴシック" panose="020B0600070205080204" pitchFamily="50" charset="-128"/>
                <a:ea typeface="ＭＳ Ｐゴシック" panose="020B0600070205080204" pitchFamily="50" charset="-128"/>
              </a:rPr>
              <a:t>O-</a:t>
            </a:r>
            <a:r>
              <a:rPr kumimoji="1" lang="ja-JP" altLang="en-US" sz="3200" dirty="0">
                <a:latin typeface="ＭＳ Ｐゴシック" panose="020B0600070205080204" pitchFamily="50" charset="-128"/>
                <a:ea typeface="ＭＳ Ｐゴシック" panose="020B0600070205080204" pitchFamily="50" charset="-128"/>
              </a:rPr>
              <a:t>リング</a:t>
            </a:r>
            <a:endParaRPr kumimoji="1" lang="en-US" altLang="ja-JP" sz="3200" dirty="0">
              <a:latin typeface="ＭＳ Ｐゴシック" panose="020B0600070205080204" pitchFamily="50" charset="-128"/>
              <a:ea typeface="ＭＳ Ｐゴシック" panose="020B0600070205080204" pitchFamily="50" charset="-128"/>
            </a:endParaRPr>
          </a:p>
          <a:p>
            <a:r>
              <a:rPr lang="ja-JP" altLang="en-US" sz="3200" b="1" u="sng" dirty="0">
                <a:solidFill>
                  <a:schemeClr val="accent6">
                    <a:lumMod val="50000"/>
                  </a:schemeClr>
                </a:solidFill>
                <a:latin typeface="ＭＳ Ｐゴシック" panose="020B0600070205080204" pitchFamily="50" charset="-128"/>
                <a:ea typeface="ＭＳ Ｐゴシック" panose="020B0600070205080204" pitchFamily="50" charset="-128"/>
              </a:rPr>
              <a:t>試料棒導入前に</a:t>
            </a:r>
            <a:r>
              <a:rPr lang="en-US" altLang="ja-JP" sz="3200" b="1" u="sng" dirty="0">
                <a:solidFill>
                  <a:schemeClr val="accent6">
                    <a:lumMod val="50000"/>
                  </a:schemeClr>
                </a:solidFill>
                <a:latin typeface="ＭＳ Ｐゴシック" panose="020B0600070205080204" pitchFamily="50" charset="-128"/>
                <a:ea typeface="ＭＳ Ｐゴシック" panose="020B0600070205080204" pitchFamily="50" charset="-128"/>
              </a:rPr>
              <a:t>O-</a:t>
            </a:r>
            <a:r>
              <a:rPr lang="ja-JP" altLang="en-US" sz="3200" b="1" u="sng" dirty="0">
                <a:solidFill>
                  <a:schemeClr val="accent6">
                    <a:lumMod val="50000"/>
                  </a:schemeClr>
                </a:solidFill>
                <a:latin typeface="ＭＳ Ｐゴシック" panose="020B0600070205080204" pitchFamily="50" charset="-128"/>
                <a:ea typeface="ＭＳ Ｐゴシック" panose="020B0600070205080204" pitchFamily="50" charset="-128"/>
              </a:rPr>
              <a:t>リングの状態確認</a:t>
            </a:r>
            <a:endParaRPr lang="en-US" altLang="ja-JP" sz="3200" b="1" u="sng" dirty="0">
              <a:solidFill>
                <a:schemeClr val="accent6">
                  <a:lumMod val="50000"/>
                </a:schemeClr>
              </a:solidFill>
              <a:latin typeface="ＭＳ Ｐゴシック" panose="020B0600070205080204" pitchFamily="50" charset="-128"/>
              <a:ea typeface="ＭＳ Ｐゴシック" panose="020B0600070205080204" pitchFamily="50" charset="-128"/>
            </a:endParaRPr>
          </a:p>
          <a:p>
            <a:r>
              <a:rPr lang="ja-JP" altLang="en-US" sz="3200" b="1" dirty="0">
                <a:latin typeface="ＭＳ Ｐゴシック" panose="020B0600070205080204" pitchFamily="50" charset="-128"/>
                <a:ea typeface="ＭＳ Ｐゴシック" panose="020B0600070205080204" pitchFamily="50" charset="-128"/>
              </a:rPr>
              <a:t>	</a:t>
            </a:r>
            <a:endParaRPr lang="en-US" altLang="ja-JP" sz="3200" b="1" dirty="0">
              <a:latin typeface="ＭＳ Ｐゴシック" panose="020B0600070205080204" pitchFamily="50" charset="-128"/>
              <a:ea typeface="ＭＳ Ｐゴシック" panose="020B0600070205080204" pitchFamily="50" charset="-128"/>
            </a:endParaRPr>
          </a:p>
        </p:txBody>
      </p:sp>
      <p:pic>
        <p:nvPicPr>
          <p:cNvPr id="4" name="図 3">
            <a:extLst>
              <a:ext uri="{FF2B5EF4-FFF2-40B4-BE49-F238E27FC236}">
                <a16:creationId xmlns:a16="http://schemas.microsoft.com/office/drawing/2014/main" id="{7E7476E0-F69E-47CD-9C49-2D25B8743425}"/>
              </a:ext>
            </a:extLst>
          </p:cNvPr>
          <p:cNvPicPr>
            <a:picLocks noChangeAspect="1"/>
          </p:cNvPicPr>
          <p:nvPr/>
        </p:nvPicPr>
        <p:blipFill>
          <a:blip r:embed="rId3"/>
          <a:stretch>
            <a:fillRect/>
          </a:stretch>
        </p:blipFill>
        <p:spPr>
          <a:xfrm>
            <a:off x="4775200" y="3049449"/>
            <a:ext cx="4241078" cy="3190755"/>
          </a:xfrm>
          <a:prstGeom prst="rect">
            <a:avLst/>
          </a:prstGeom>
        </p:spPr>
      </p:pic>
      <p:sp>
        <p:nvSpPr>
          <p:cNvPr id="3" name="楕円 2">
            <a:extLst>
              <a:ext uri="{FF2B5EF4-FFF2-40B4-BE49-F238E27FC236}">
                <a16:creationId xmlns:a16="http://schemas.microsoft.com/office/drawing/2014/main" id="{22530649-085D-41A8-BB4E-63DD07F5A9AE}"/>
              </a:ext>
            </a:extLst>
          </p:cNvPr>
          <p:cNvSpPr/>
          <p:nvPr/>
        </p:nvSpPr>
        <p:spPr>
          <a:xfrm>
            <a:off x="7802880" y="3210560"/>
            <a:ext cx="1036320" cy="20929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2A3CA665-C297-4AEA-A938-9BCE9B89C9B8}"/>
              </a:ext>
            </a:extLst>
          </p:cNvPr>
          <p:cNvSpPr txBox="1"/>
          <p:nvPr/>
        </p:nvSpPr>
        <p:spPr>
          <a:xfrm>
            <a:off x="1243272" y="6072769"/>
            <a:ext cx="5258171" cy="861774"/>
          </a:xfrm>
          <a:prstGeom prst="rect">
            <a:avLst/>
          </a:prstGeom>
          <a:noFill/>
        </p:spPr>
        <p:txBody>
          <a:bodyPr wrap="none" rtlCol="0">
            <a:spAutoFit/>
          </a:bodyPr>
          <a:lstStyle/>
          <a:p>
            <a:r>
              <a:rPr kumimoji="1" lang="ja-JP" altLang="en-US" sz="5000" b="1" dirty="0">
                <a:solidFill>
                  <a:srgbClr val="FF0000"/>
                </a:solidFill>
                <a:latin typeface="ＭＳ Ｐゴシック" panose="020B0600070205080204" pitchFamily="50" charset="-128"/>
                <a:ea typeface="ＭＳ Ｐゴシック" panose="020B0600070205080204" pitchFamily="50" charset="-128"/>
              </a:rPr>
              <a:t>　　　　</a:t>
            </a:r>
            <a:r>
              <a:rPr kumimoji="1" lang="ja-JP" altLang="en-US" sz="3000" b="1" dirty="0">
                <a:solidFill>
                  <a:srgbClr val="FF0000"/>
                </a:solidFill>
                <a:latin typeface="ＭＳ Ｐゴシック" panose="020B0600070205080204" pitchFamily="50" charset="-128"/>
                <a:ea typeface="ＭＳ Ｐゴシック" panose="020B0600070205080204" pitchFamily="50" charset="-128"/>
              </a:rPr>
              <a:t>外れていないか確認</a:t>
            </a:r>
          </a:p>
        </p:txBody>
      </p:sp>
      <p:pic>
        <p:nvPicPr>
          <p:cNvPr id="8" name="図 7">
            <a:extLst>
              <a:ext uri="{FF2B5EF4-FFF2-40B4-BE49-F238E27FC236}">
                <a16:creationId xmlns:a16="http://schemas.microsoft.com/office/drawing/2014/main" id="{6C7573F1-6F16-40AB-A282-EA361C453EB7}"/>
              </a:ext>
            </a:extLst>
          </p:cNvPr>
          <p:cNvPicPr>
            <a:picLocks noChangeAspect="1"/>
          </p:cNvPicPr>
          <p:nvPr/>
        </p:nvPicPr>
        <p:blipFill>
          <a:blip r:embed="rId4"/>
          <a:stretch>
            <a:fillRect/>
          </a:stretch>
        </p:blipFill>
        <p:spPr>
          <a:xfrm>
            <a:off x="304800" y="1189525"/>
            <a:ext cx="4388327" cy="3646635"/>
          </a:xfrm>
          <a:prstGeom prst="rect">
            <a:avLst/>
          </a:prstGeom>
        </p:spPr>
      </p:pic>
      <p:sp>
        <p:nvSpPr>
          <p:cNvPr id="9" name="楕円 8">
            <a:extLst>
              <a:ext uri="{FF2B5EF4-FFF2-40B4-BE49-F238E27FC236}">
                <a16:creationId xmlns:a16="http://schemas.microsoft.com/office/drawing/2014/main" id="{483504A8-7686-4E30-858E-BF66558D71A8}"/>
              </a:ext>
            </a:extLst>
          </p:cNvPr>
          <p:cNvSpPr/>
          <p:nvPr/>
        </p:nvSpPr>
        <p:spPr>
          <a:xfrm>
            <a:off x="3058160" y="1919046"/>
            <a:ext cx="1717040" cy="107855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矢印コネクタ 9">
            <a:extLst>
              <a:ext uri="{FF2B5EF4-FFF2-40B4-BE49-F238E27FC236}">
                <a16:creationId xmlns:a16="http://schemas.microsoft.com/office/drawing/2014/main" id="{5648F711-E7EA-463D-8D99-81FB66D3E35A}"/>
              </a:ext>
            </a:extLst>
          </p:cNvPr>
          <p:cNvCxnSpPr>
            <a:cxnSpLocks/>
          </p:cNvCxnSpPr>
          <p:nvPr/>
        </p:nvCxnSpPr>
        <p:spPr>
          <a:xfrm>
            <a:off x="4693127" y="2649210"/>
            <a:ext cx="3109753" cy="141479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934995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0DB6D68A-33E3-46A7-9598-0DE9FCA3ECF2}"/>
              </a:ext>
            </a:extLst>
          </p:cNvPr>
          <p:cNvSpPr/>
          <p:nvPr/>
        </p:nvSpPr>
        <p:spPr>
          <a:xfrm>
            <a:off x="0" y="-2"/>
            <a:ext cx="9144000" cy="1569660"/>
          </a:xfrm>
          <a:prstGeom prst="rect">
            <a:avLst/>
          </a:prstGeom>
        </p:spPr>
        <p:txBody>
          <a:bodyPr wrap="square">
            <a:spAutoFit/>
          </a:bodyPr>
          <a:lstStyle/>
          <a:p>
            <a:r>
              <a:rPr kumimoji="1" lang="ja-JP" altLang="en-US" sz="3200" dirty="0">
                <a:latin typeface="ＭＳ Ｐゴシック" panose="020B0600070205080204" pitchFamily="50" charset="-128"/>
                <a:ea typeface="ＭＳ Ｐゴシック" panose="020B0600070205080204" pitchFamily="50" charset="-128"/>
              </a:rPr>
              <a:t>３．粉末試料・揮発性試料</a:t>
            </a:r>
            <a:endParaRPr kumimoji="1" lang="en-US" altLang="ja-JP" sz="3200" dirty="0">
              <a:latin typeface="ＭＳ Ｐゴシック" panose="020B0600070205080204" pitchFamily="50" charset="-128"/>
              <a:ea typeface="ＭＳ Ｐゴシック" panose="020B0600070205080204" pitchFamily="50" charset="-128"/>
            </a:endParaRPr>
          </a:p>
          <a:p>
            <a:r>
              <a:rPr lang="ja-JP" altLang="en-US" sz="3200" b="1" u="sng" dirty="0">
                <a:solidFill>
                  <a:schemeClr val="accent6">
                    <a:lumMod val="50000"/>
                  </a:schemeClr>
                </a:solidFill>
                <a:latin typeface="ＭＳ Ｐゴシック" panose="020B0600070205080204" pitchFamily="50" charset="-128"/>
                <a:ea typeface="ＭＳ Ｐゴシック" panose="020B0600070205080204" pitchFamily="50" charset="-128"/>
              </a:rPr>
              <a:t>粉末試料を測定する場合</a:t>
            </a:r>
            <a:endParaRPr lang="en-US" altLang="ja-JP" sz="3200" b="1" u="sng" dirty="0">
              <a:solidFill>
                <a:schemeClr val="accent6">
                  <a:lumMod val="50000"/>
                </a:schemeClr>
              </a:solidFill>
              <a:latin typeface="ＭＳ Ｐゴシック" panose="020B0600070205080204" pitchFamily="50" charset="-128"/>
              <a:ea typeface="ＭＳ Ｐゴシック" panose="020B0600070205080204" pitchFamily="50" charset="-128"/>
            </a:endParaRPr>
          </a:p>
          <a:p>
            <a:pPr marL="514350" indent="-514350">
              <a:buAutoNum type="circleNumDbPlain" startAt="2"/>
            </a:pPr>
            <a:endParaRPr lang="en-US" altLang="ja-JP" sz="3200" b="1" dirty="0">
              <a:latin typeface="ＭＳ Ｐゴシック" panose="020B0600070205080204" pitchFamily="50" charset="-128"/>
              <a:ea typeface="ＭＳ Ｐゴシック" panose="020B0600070205080204" pitchFamily="50" charset="-128"/>
            </a:endParaRPr>
          </a:p>
        </p:txBody>
      </p:sp>
      <p:pic>
        <p:nvPicPr>
          <p:cNvPr id="2" name="図 1">
            <a:extLst>
              <a:ext uri="{FF2B5EF4-FFF2-40B4-BE49-F238E27FC236}">
                <a16:creationId xmlns:a16="http://schemas.microsoft.com/office/drawing/2014/main" id="{2C1DC7DE-4FCA-4D47-9467-526CF0D51EF8}"/>
              </a:ext>
            </a:extLst>
          </p:cNvPr>
          <p:cNvPicPr>
            <a:picLocks noChangeAspect="1"/>
          </p:cNvPicPr>
          <p:nvPr/>
        </p:nvPicPr>
        <p:blipFill>
          <a:blip r:embed="rId3"/>
          <a:stretch>
            <a:fillRect/>
          </a:stretch>
        </p:blipFill>
        <p:spPr>
          <a:xfrm>
            <a:off x="1600200" y="1347709"/>
            <a:ext cx="5943600" cy="4972050"/>
          </a:xfrm>
          <a:prstGeom prst="rect">
            <a:avLst/>
          </a:prstGeom>
        </p:spPr>
      </p:pic>
      <p:sp>
        <p:nvSpPr>
          <p:cNvPr id="4" name="テキスト ボックス 3">
            <a:extLst>
              <a:ext uri="{FF2B5EF4-FFF2-40B4-BE49-F238E27FC236}">
                <a16:creationId xmlns:a16="http://schemas.microsoft.com/office/drawing/2014/main" id="{45454DE5-748B-4592-9508-7D1E6C9F89AB}"/>
              </a:ext>
            </a:extLst>
          </p:cNvPr>
          <p:cNvSpPr txBox="1"/>
          <p:nvPr/>
        </p:nvSpPr>
        <p:spPr>
          <a:xfrm>
            <a:off x="5447669" y="507829"/>
            <a:ext cx="2981907" cy="553998"/>
          </a:xfrm>
          <a:prstGeom prst="rect">
            <a:avLst/>
          </a:prstGeom>
          <a:noFill/>
        </p:spPr>
        <p:txBody>
          <a:bodyPr wrap="none" rtlCol="0">
            <a:spAutoFit/>
          </a:bodyPr>
          <a:lstStyle/>
          <a:p>
            <a:r>
              <a:rPr kumimoji="1" lang="ja-JP" altLang="en-US" sz="3000" b="1" dirty="0">
                <a:solidFill>
                  <a:srgbClr val="FF0000"/>
                </a:solidFill>
                <a:latin typeface="ＭＳ Ｐゴシック" panose="020B0600070205080204" pitchFamily="50" charset="-128"/>
                <a:ea typeface="ＭＳ Ｐゴシック" panose="020B0600070205080204" pitchFamily="50" charset="-128"/>
              </a:rPr>
              <a:t>粉末を落とさない</a:t>
            </a:r>
          </a:p>
        </p:txBody>
      </p:sp>
      <p:sp>
        <p:nvSpPr>
          <p:cNvPr id="6" name="テキスト ボックス 5">
            <a:extLst>
              <a:ext uri="{FF2B5EF4-FFF2-40B4-BE49-F238E27FC236}">
                <a16:creationId xmlns:a16="http://schemas.microsoft.com/office/drawing/2014/main" id="{221B4AEB-F259-494C-9551-C1E82D07EBF1}"/>
              </a:ext>
            </a:extLst>
          </p:cNvPr>
          <p:cNvSpPr txBox="1"/>
          <p:nvPr/>
        </p:nvSpPr>
        <p:spPr>
          <a:xfrm>
            <a:off x="110233" y="6328642"/>
            <a:ext cx="4283545" cy="553998"/>
          </a:xfrm>
          <a:prstGeom prst="rect">
            <a:avLst/>
          </a:prstGeom>
          <a:noFill/>
        </p:spPr>
        <p:txBody>
          <a:bodyPr wrap="none" rtlCol="0">
            <a:spAutoFit/>
          </a:bodyPr>
          <a:lstStyle/>
          <a:p>
            <a:r>
              <a:rPr kumimoji="1" lang="ja-JP" altLang="en-US" sz="3000" dirty="0">
                <a:solidFill>
                  <a:srgbClr val="FF0000"/>
                </a:solidFill>
                <a:latin typeface="ＭＳ Ｐゴシック" panose="020B0600070205080204" pitchFamily="50" charset="-128"/>
                <a:ea typeface="ＭＳ Ｐゴシック" panose="020B0600070205080204" pitchFamily="50" charset="-128"/>
              </a:rPr>
              <a:t>揮発性のもの</a:t>
            </a:r>
            <a:r>
              <a:rPr kumimoji="1" lang="ja-JP" altLang="en-US" sz="3000">
                <a:solidFill>
                  <a:srgbClr val="FF0000"/>
                </a:solidFill>
                <a:latin typeface="ＭＳ Ｐゴシック" panose="020B0600070205080204" pitchFamily="50" charset="-128"/>
                <a:ea typeface="ＭＳ Ｐゴシック" panose="020B0600070205080204" pitchFamily="50" charset="-128"/>
              </a:rPr>
              <a:t>は入れない</a:t>
            </a:r>
            <a:endParaRPr kumimoji="1" lang="ja-JP" altLang="en-US" sz="3000" b="1" dirty="0">
              <a:solidFill>
                <a:srgbClr val="FF000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40282380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59A722E3-23E2-4DA8-9C1B-E6B23E861B09}"/>
              </a:ext>
            </a:extLst>
          </p:cNvPr>
          <p:cNvPicPr>
            <a:picLocks noChangeAspect="1"/>
          </p:cNvPicPr>
          <p:nvPr/>
        </p:nvPicPr>
        <p:blipFill>
          <a:blip r:embed="rId3"/>
          <a:stretch>
            <a:fillRect/>
          </a:stretch>
        </p:blipFill>
        <p:spPr>
          <a:xfrm>
            <a:off x="163135" y="2313133"/>
            <a:ext cx="5867314" cy="4382547"/>
          </a:xfrm>
          <a:prstGeom prst="rect">
            <a:avLst/>
          </a:prstGeom>
        </p:spPr>
      </p:pic>
      <p:sp>
        <p:nvSpPr>
          <p:cNvPr id="5" name="正方形/長方形 4">
            <a:extLst>
              <a:ext uri="{FF2B5EF4-FFF2-40B4-BE49-F238E27FC236}">
                <a16:creationId xmlns:a16="http://schemas.microsoft.com/office/drawing/2014/main" id="{0DB6D68A-33E3-46A7-9598-0DE9FCA3ECF2}"/>
              </a:ext>
            </a:extLst>
          </p:cNvPr>
          <p:cNvSpPr/>
          <p:nvPr/>
        </p:nvSpPr>
        <p:spPr>
          <a:xfrm>
            <a:off x="0" y="0"/>
            <a:ext cx="9144000" cy="1569660"/>
          </a:xfrm>
          <a:prstGeom prst="rect">
            <a:avLst/>
          </a:prstGeom>
        </p:spPr>
        <p:txBody>
          <a:bodyPr wrap="square">
            <a:spAutoFit/>
          </a:bodyPr>
          <a:lstStyle/>
          <a:p>
            <a:r>
              <a:rPr kumimoji="1" lang="ja-JP" altLang="en-US" sz="3200" dirty="0">
                <a:latin typeface="ＭＳ Ｐゴシック" panose="020B0600070205080204" pitchFamily="50" charset="-128"/>
                <a:ea typeface="ＭＳ Ｐゴシック" panose="020B0600070205080204" pitchFamily="50" charset="-128"/>
              </a:rPr>
              <a:t>４．ターンテーブル</a:t>
            </a:r>
            <a:endParaRPr kumimoji="1" lang="en-US" altLang="ja-JP" sz="3200" dirty="0">
              <a:latin typeface="ＭＳ Ｐゴシック" panose="020B0600070205080204" pitchFamily="50" charset="-128"/>
              <a:ea typeface="ＭＳ Ｐゴシック" panose="020B0600070205080204" pitchFamily="50" charset="-128"/>
            </a:endParaRPr>
          </a:p>
          <a:p>
            <a:r>
              <a:rPr lang="ja-JP" altLang="en-US" sz="3200" b="1" u="sng" dirty="0">
                <a:solidFill>
                  <a:schemeClr val="accent6">
                    <a:lumMod val="50000"/>
                  </a:schemeClr>
                </a:solidFill>
                <a:latin typeface="ＭＳ Ｐゴシック" panose="020B0600070205080204" pitchFamily="50" charset="-128"/>
                <a:ea typeface="ＭＳ Ｐゴシック" panose="020B0600070205080204" pitchFamily="50" charset="-128"/>
              </a:rPr>
              <a:t>確認</a:t>
            </a:r>
            <a:endParaRPr lang="en-US" altLang="ja-JP" sz="3200" b="1" u="sng" dirty="0">
              <a:solidFill>
                <a:schemeClr val="accent6">
                  <a:lumMod val="50000"/>
                </a:schemeClr>
              </a:solidFill>
              <a:latin typeface="ＭＳ Ｐゴシック" panose="020B0600070205080204" pitchFamily="50" charset="-128"/>
              <a:ea typeface="ＭＳ Ｐゴシック" panose="020B0600070205080204" pitchFamily="50" charset="-128"/>
            </a:endParaRPr>
          </a:p>
          <a:p>
            <a:r>
              <a:rPr lang="ja-JP" altLang="en-US" sz="3200" b="1" dirty="0">
                <a:latin typeface="ＭＳ Ｐゴシック" panose="020B0600070205080204" pitchFamily="50" charset="-128"/>
                <a:ea typeface="ＭＳ Ｐゴシック" panose="020B0600070205080204" pitchFamily="50" charset="-128"/>
              </a:rPr>
              <a:t>　　</a:t>
            </a:r>
            <a:endParaRPr lang="en-US" altLang="ja-JP" sz="3200" b="1" dirty="0">
              <a:latin typeface="ＭＳ Ｐゴシック" panose="020B0600070205080204" pitchFamily="50" charset="-128"/>
              <a:ea typeface="ＭＳ Ｐゴシック" panose="020B0600070205080204" pitchFamily="50" charset="-128"/>
            </a:endParaRPr>
          </a:p>
        </p:txBody>
      </p:sp>
      <p:pic>
        <p:nvPicPr>
          <p:cNvPr id="3" name="Picture 4" descr="sample_stage">
            <a:extLst>
              <a:ext uri="{FF2B5EF4-FFF2-40B4-BE49-F238E27FC236}">
                <a16:creationId xmlns:a16="http://schemas.microsoft.com/office/drawing/2014/main" id="{26442173-0C1A-4244-8853-9C6543CCA9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5928" y="4301272"/>
            <a:ext cx="2731582" cy="2394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5">
            <a:extLst>
              <a:ext uri="{FF2B5EF4-FFF2-40B4-BE49-F238E27FC236}">
                <a16:creationId xmlns:a16="http://schemas.microsoft.com/office/drawing/2014/main" id="{68C98AC5-8A13-4D29-9DFF-9436094C6812}"/>
              </a:ext>
            </a:extLst>
          </p:cNvPr>
          <p:cNvPicPr>
            <a:picLocks noChangeAspect="1"/>
          </p:cNvPicPr>
          <p:nvPr/>
        </p:nvPicPr>
        <p:blipFill>
          <a:blip r:embed="rId5"/>
          <a:stretch>
            <a:fillRect/>
          </a:stretch>
        </p:blipFill>
        <p:spPr>
          <a:xfrm>
            <a:off x="4415876" y="55180"/>
            <a:ext cx="4728124" cy="3518294"/>
          </a:xfrm>
          <a:prstGeom prst="rect">
            <a:avLst/>
          </a:prstGeom>
        </p:spPr>
      </p:pic>
      <p:sp>
        <p:nvSpPr>
          <p:cNvPr id="8" name="テキスト ボックス 7">
            <a:extLst>
              <a:ext uri="{FF2B5EF4-FFF2-40B4-BE49-F238E27FC236}">
                <a16:creationId xmlns:a16="http://schemas.microsoft.com/office/drawing/2014/main" id="{189A1525-720D-4986-B147-FA7D2C76553E}"/>
              </a:ext>
            </a:extLst>
          </p:cNvPr>
          <p:cNvSpPr txBox="1"/>
          <p:nvPr/>
        </p:nvSpPr>
        <p:spPr>
          <a:xfrm>
            <a:off x="7060367" y="3882452"/>
            <a:ext cx="1800493" cy="369332"/>
          </a:xfrm>
          <a:prstGeom prst="rect">
            <a:avLst/>
          </a:prstGeom>
          <a:noFill/>
        </p:spPr>
        <p:txBody>
          <a:bodyPr wrap="none" rtlCol="0">
            <a:spAutoFit/>
          </a:bodyPr>
          <a:lstStyle/>
          <a:p>
            <a:r>
              <a:rPr kumimoji="1" lang="ja-JP" altLang="en-US" dirty="0"/>
              <a:t>～中身の状態～</a:t>
            </a:r>
          </a:p>
        </p:txBody>
      </p:sp>
      <p:sp>
        <p:nvSpPr>
          <p:cNvPr id="10" name="吹き出し: 円形 9">
            <a:extLst>
              <a:ext uri="{FF2B5EF4-FFF2-40B4-BE49-F238E27FC236}">
                <a16:creationId xmlns:a16="http://schemas.microsoft.com/office/drawing/2014/main" id="{B4CB1C13-D9DC-4E20-96FA-CB7ABAD7D69A}"/>
              </a:ext>
            </a:extLst>
          </p:cNvPr>
          <p:cNvSpPr/>
          <p:nvPr/>
        </p:nvSpPr>
        <p:spPr>
          <a:xfrm>
            <a:off x="5591138" y="162320"/>
            <a:ext cx="3346371" cy="3266680"/>
          </a:xfrm>
          <a:prstGeom prst="wedgeEllipseCallout">
            <a:avLst>
              <a:gd name="adj1" fmla="val -98511"/>
              <a:gd name="adj2" fmla="val 30107"/>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3F1E4ABC-F23D-4C62-941E-CEBCDF624B18}"/>
              </a:ext>
            </a:extLst>
          </p:cNvPr>
          <p:cNvSpPr txBox="1"/>
          <p:nvPr/>
        </p:nvSpPr>
        <p:spPr>
          <a:xfrm>
            <a:off x="0" y="956511"/>
            <a:ext cx="4424609" cy="1015663"/>
          </a:xfrm>
          <a:prstGeom prst="rect">
            <a:avLst/>
          </a:prstGeom>
          <a:noFill/>
        </p:spPr>
        <p:txBody>
          <a:bodyPr wrap="none" rtlCol="0">
            <a:spAutoFit/>
          </a:bodyPr>
          <a:lstStyle/>
          <a:p>
            <a:r>
              <a:rPr kumimoji="1" lang="ja-JP" altLang="en-US" sz="3000" dirty="0">
                <a:solidFill>
                  <a:srgbClr val="FF0000"/>
                </a:solidFill>
                <a:latin typeface="ＭＳ Ｐゴシック" panose="020B0600070205080204" pitchFamily="50" charset="-128"/>
                <a:ea typeface="ＭＳ Ｐゴシック" panose="020B0600070205080204" pitchFamily="50" charset="-128"/>
              </a:rPr>
              <a:t>目視確認を怠らないように</a:t>
            </a:r>
            <a:endParaRPr kumimoji="1" lang="en-US" altLang="ja-JP" sz="3000" dirty="0">
              <a:solidFill>
                <a:srgbClr val="FF0000"/>
              </a:solidFill>
              <a:latin typeface="ＭＳ Ｐゴシック" panose="020B0600070205080204" pitchFamily="50" charset="-128"/>
              <a:ea typeface="ＭＳ Ｐゴシック" panose="020B0600070205080204" pitchFamily="50" charset="-128"/>
            </a:endParaRPr>
          </a:p>
          <a:p>
            <a:r>
              <a:rPr kumimoji="1" lang="ja-JP" altLang="en-US" sz="3000" b="1" dirty="0">
                <a:solidFill>
                  <a:srgbClr val="FF0000"/>
                </a:solidFill>
                <a:latin typeface="ＭＳ Ｐゴシック" panose="020B0600070205080204" pitchFamily="50" charset="-128"/>
                <a:ea typeface="ＭＳ Ｐゴシック" panose="020B0600070205080204" pitchFamily="50" charset="-128"/>
              </a:rPr>
              <a:t>してください</a:t>
            </a:r>
          </a:p>
        </p:txBody>
      </p:sp>
    </p:spTree>
    <p:extLst>
      <p:ext uri="{BB962C8B-B14F-4D97-AF65-F5344CB8AC3E}">
        <p14:creationId xmlns:p14="http://schemas.microsoft.com/office/powerpoint/2010/main" val="283652820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0DB6D68A-33E3-46A7-9598-0DE9FCA3ECF2}"/>
              </a:ext>
            </a:extLst>
          </p:cNvPr>
          <p:cNvSpPr/>
          <p:nvPr/>
        </p:nvSpPr>
        <p:spPr>
          <a:xfrm>
            <a:off x="1" y="0"/>
            <a:ext cx="9144000" cy="1569660"/>
          </a:xfrm>
          <a:prstGeom prst="rect">
            <a:avLst/>
          </a:prstGeom>
        </p:spPr>
        <p:txBody>
          <a:bodyPr wrap="square">
            <a:spAutoFit/>
          </a:bodyPr>
          <a:lstStyle/>
          <a:p>
            <a:r>
              <a:rPr kumimoji="1" lang="ja-JP" altLang="en-US" sz="3200" dirty="0">
                <a:latin typeface="ＭＳ Ｐゴシック" panose="020B0600070205080204" pitchFamily="50" charset="-128"/>
                <a:ea typeface="ＭＳ Ｐゴシック" panose="020B0600070205080204" pitchFamily="50" charset="-128"/>
              </a:rPr>
              <a:t>５．その他</a:t>
            </a:r>
            <a:endParaRPr kumimoji="1" lang="en-US" altLang="ja-JP" sz="3200" dirty="0">
              <a:latin typeface="ＭＳ Ｐゴシック" panose="020B0600070205080204" pitchFamily="50" charset="-128"/>
              <a:ea typeface="ＭＳ Ｐゴシック" panose="020B0600070205080204" pitchFamily="50" charset="-128"/>
            </a:endParaRPr>
          </a:p>
          <a:p>
            <a:r>
              <a:rPr lang="ja-JP" altLang="en-US" sz="3200" b="1" u="sng" dirty="0">
                <a:solidFill>
                  <a:schemeClr val="accent6">
                    <a:lumMod val="50000"/>
                  </a:schemeClr>
                </a:solidFill>
                <a:latin typeface="ＭＳ Ｐゴシック" panose="020B0600070205080204" pitchFamily="50" charset="-128"/>
                <a:ea typeface="ＭＳ Ｐゴシック" panose="020B0600070205080204" pitchFamily="50" charset="-128"/>
              </a:rPr>
              <a:t>部屋の利用について</a:t>
            </a:r>
            <a:endParaRPr lang="en-US" altLang="ja-JP" sz="3200" b="1" u="sng" dirty="0">
              <a:solidFill>
                <a:schemeClr val="accent6">
                  <a:lumMod val="50000"/>
                </a:schemeClr>
              </a:solidFill>
              <a:latin typeface="ＭＳ Ｐゴシック" panose="020B0600070205080204" pitchFamily="50" charset="-128"/>
              <a:ea typeface="ＭＳ Ｐゴシック" panose="020B0600070205080204" pitchFamily="50" charset="-128"/>
            </a:endParaRPr>
          </a:p>
          <a:p>
            <a:r>
              <a:rPr lang="ja-JP" altLang="en-US" sz="3200" b="1" dirty="0">
                <a:latin typeface="ＭＳ Ｐゴシック" panose="020B0600070205080204" pitchFamily="50" charset="-128"/>
                <a:ea typeface="ＭＳ Ｐゴシック" panose="020B0600070205080204" pitchFamily="50" charset="-128"/>
              </a:rPr>
              <a:t>　　</a:t>
            </a:r>
            <a:endParaRPr lang="en-US" altLang="ja-JP" sz="3200" b="1" dirty="0">
              <a:latin typeface="ＭＳ Ｐゴシック" panose="020B0600070205080204" pitchFamily="50" charset="-128"/>
              <a:ea typeface="ＭＳ Ｐゴシック" panose="020B0600070205080204" pitchFamily="50" charset="-128"/>
            </a:endParaRPr>
          </a:p>
        </p:txBody>
      </p:sp>
      <p:pic>
        <p:nvPicPr>
          <p:cNvPr id="3" name="図 2">
            <a:extLst>
              <a:ext uri="{FF2B5EF4-FFF2-40B4-BE49-F238E27FC236}">
                <a16:creationId xmlns:a16="http://schemas.microsoft.com/office/drawing/2014/main" id="{C1B04281-B70C-440D-A852-E9F4AD38DCF3}"/>
              </a:ext>
            </a:extLst>
          </p:cNvPr>
          <p:cNvPicPr>
            <a:picLocks noChangeAspect="1"/>
          </p:cNvPicPr>
          <p:nvPr/>
        </p:nvPicPr>
        <p:blipFill>
          <a:blip r:embed="rId3"/>
          <a:stretch>
            <a:fillRect/>
          </a:stretch>
        </p:blipFill>
        <p:spPr>
          <a:xfrm>
            <a:off x="4757383" y="1092207"/>
            <a:ext cx="3846204" cy="5158437"/>
          </a:xfrm>
          <a:prstGeom prst="rect">
            <a:avLst/>
          </a:prstGeom>
        </p:spPr>
      </p:pic>
      <p:pic>
        <p:nvPicPr>
          <p:cNvPr id="4" name="図 3">
            <a:extLst>
              <a:ext uri="{FF2B5EF4-FFF2-40B4-BE49-F238E27FC236}">
                <a16:creationId xmlns:a16="http://schemas.microsoft.com/office/drawing/2014/main" id="{15FFC441-F765-4DFA-B727-CBA5BFEB85C5}"/>
              </a:ext>
            </a:extLst>
          </p:cNvPr>
          <p:cNvPicPr>
            <a:picLocks noChangeAspect="1"/>
          </p:cNvPicPr>
          <p:nvPr/>
        </p:nvPicPr>
        <p:blipFill>
          <a:blip r:embed="rId4"/>
          <a:stretch>
            <a:fillRect/>
          </a:stretch>
        </p:blipFill>
        <p:spPr>
          <a:xfrm>
            <a:off x="430626" y="1077218"/>
            <a:ext cx="3856234" cy="5183250"/>
          </a:xfrm>
          <a:prstGeom prst="rect">
            <a:avLst/>
          </a:prstGeom>
        </p:spPr>
      </p:pic>
    </p:spTree>
    <p:extLst>
      <p:ext uri="{BB962C8B-B14F-4D97-AF65-F5344CB8AC3E}">
        <p14:creationId xmlns:p14="http://schemas.microsoft.com/office/powerpoint/2010/main" val="422255965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0DB6D68A-33E3-46A7-9598-0DE9FCA3ECF2}"/>
              </a:ext>
            </a:extLst>
          </p:cNvPr>
          <p:cNvSpPr/>
          <p:nvPr/>
        </p:nvSpPr>
        <p:spPr>
          <a:xfrm>
            <a:off x="1" y="0"/>
            <a:ext cx="9144000" cy="1569660"/>
          </a:xfrm>
          <a:prstGeom prst="rect">
            <a:avLst/>
          </a:prstGeom>
        </p:spPr>
        <p:txBody>
          <a:bodyPr wrap="square">
            <a:spAutoFit/>
          </a:bodyPr>
          <a:lstStyle/>
          <a:p>
            <a:r>
              <a:rPr kumimoji="1" lang="ja-JP" altLang="en-US" sz="3200" dirty="0">
                <a:latin typeface="ＭＳ Ｐゴシック" panose="020B0600070205080204" pitchFamily="50" charset="-128"/>
                <a:ea typeface="ＭＳ Ｐゴシック" panose="020B0600070205080204" pitchFamily="50" charset="-128"/>
              </a:rPr>
              <a:t>５．その他</a:t>
            </a:r>
            <a:endParaRPr kumimoji="1" lang="en-US" altLang="ja-JP" sz="3200" dirty="0">
              <a:latin typeface="ＭＳ Ｐゴシック" panose="020B0600070205080204" pitchFamily="50" charset="-128"/>
              <a:ea typeface="ＭＳ Ｐゴシック" panose="020B0600070205080204" pitchFamily="50" charset="-128"/>
            </a:endParaRPr>
          </a:p>
          <a:p>
            <a:r>
              <a:rPr lang="ja-JP" altLang="en-US" sz="3200" b="1" u="sng" dirty="0">
                <a:solidFill>
                  <a:schemeClr val="accent6">
                    <a:lumMod val="50000"/>
                  </a:schemeClr>
                </a:solidFill>
                <a:latin typeface="ＭＳ Ｐゴシック" panose="020B0600070205080204" pitchFamily="50" charset="-128"/>
                <a:ea typeface="ＭＳ Ｐゴシック" panose="020B0600070205080204" pitchFamily="50" charset="-128"/>
              </a:rPr>
              <a:t>部屋の空調について</a:t>
            </a:r>
            <a:endParaRPr lang="en-US" altLang="ja-JP" sz="3200" b="1" u="sng" dirty="0">
              <a:solidFill>
                <a:schemeClr val="accent6">
                  <a:lumMod val="50000"/>
                </a:schemeClr>
              </a:solidFill>
              <a:latin typeface="ＭＳ Ｐゴシック" panose="020B0600070205080204" pitchFamily="50" charset="-128"/>
              <a:ea typeface="ＭＳ Ｐゴシック" panose="020B0600070205080204" pitchFamily="50" charset="-128"/>
            </a:endParaRPr>
          </a:p>
          <a:p>
            <a:r>
              <a:rPr lang="ja-JP" altLang="en-US" sz="3200" b="1" dirty="0">
                <a:latin typeface="ＭＳ Ｐゴシック" panose="020B0600070205080204" pitchFamily="50" charset="-128"/>
                <a:ea typeface="ＭＳ Ｐゴシック" panose="020B0600070205080204" pitchFamily="50" charset="-128"/>
              </a:rPr>
              <a:t>　　</a:t>
            </a:r>
            <a:endParaRPr lang="en-US" altLang="ja-JP" sz="3200" b="1" dirty="0">
              <a:latin typeface="ＭＳ Ｐゴシック" panose="020B0600070205080204" pitchFamily="50" charset="-128"/>
              <a:ea typeface="ＭＳ Ｐゴシック" panose="020B0600070205080204" pitchFamily="50" charset="-128"/>
            </a:endParaRPr>
          </a:p>
        </p:txBody>
      </p:sp>
      <p:pic>
        <p:nvPicPr>
          <p:cNvPr id="3" name="図 2">
            <a:extLst>
              <a:ext uri="{FF2B5EF4-FFF2-40B4-BE49-F238E27FC236}">
                <a16:creationId xmlns:a16="http://schemas.microsoft.com/office/drawing/2014/main" id="{45E80B43-28CF-4DA6-BC98-DFF5137D5239}"/>
              </a:ext>
            </a:extLst>
          </p:cNvPr>
          <p:cNvPicPr>
            <a:picLocks noChangeAspect="1"/>
          </p:cNvPicPr>
          <p:nvPr/>
        </p:nvPicPr>
        <p:blipFill>
          <a:blip r:embed="rId3"/>
          <a:stretch>
            <a:fillRect/>
          </a:stretch>
        </p:blipFill>
        <p:spPr>
          <a:xfrm>
            <a:off x="316154" y="1768839"/>
            <a:ext cx="7420053" cy="4090904"/>
          </a:xfrm>
          <a:prstGeom prst="rect">
            <a:avLst/>
          </a:prstGeom>
        </p:spPr>
      </p:pic>
      <p:pic>
        <p:nvPicPr>
          <p:cNvPr id="4" name="図 3">
            <a:extLst>
              <a:ext uri="{FF2B5EF4-FFF2-40B4-BE49-F238E27FC236}">
                <a16:creationId xmlns:a16="http://schemas.microsoft.com/office/drawing/2014/main" id="{596B4F43-E821-494C-A6E2-BC1B1FA75A63}"/>
              </a:ext>
            </a:extLst>
          </p:cNvPr>
          <p:cNvPicPr>
            <a:picLocks noChangeAspect="1"/>
          </p:cNvPicPr>
          <p:nvPr/>
        </p:nvPicPr>
        <p:blipFill>
          <a:blip r:embed="rId4"/>
          <a:stretch>
            <a:fillRect/>
          </a:stretch>
        </p:blipFill>
        <p:spPr>
          <a:xfrm rot="1186797">
            <a:off x="7418881" y="3610167"/>
            <a:ext cx="913984" cy="3084695"/>
          </a:xfrm>
          <a:prstGeom prst="rect">
            <a:avLst/>
          </a:prstGeom>
        </p:spPr>
      </p:pic>
    </p:spTree>
    <p:extLst>
      <p:ext uri="{BB962C8B-B14F-4D97-AF65-F5344CB8AC3E}">
        <p14:creationId xmlns:p14="http://schemas.microsoft.com/office/powerpoint/2010/main" val="385060339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5025E7A-77AE-441D-9291-9589A13C5B7A}"/>
              </a:ext>
            </a:extLst>
          </p:cNvPr>
          <p:cNvPicPr>
            <a:picLocks noChangeAspect="1"/>
          </p:cNvPicPr>
          <p:nvPr/>
        </p:nvPicPr>
        <p:blipFill>
          <a:blip r:embed="rId3"/>
          <a:stretch>
            <a:fillRect/>
          </a:stretch>
        </p:blipFill>
        <p:spPr>
          <a:xfrm>
            <a:off x="2967819" y="1646844"/>
            <a:ext cx="6086475" cy="5057775"/>
          </a:xfrm>
          <a:prstGeom prst="rect">
            <a:avLst/>
          </a:prstGeom>
        </p:spPr>
      </p:pic>
      <p:sp>
        <p:nvSpPr>
          <p:cNvPr id="5" name="正方形/長方形 4">
            <a:extLst>
              <a:ext uri="{FF2B5EF4-FFF2-40B4-BE49-F238E27FC236}">
                <a16:creationId xmlns:a16="http://schemas.microsoft.com/office/drawing/2014/main" id="{0DB6D68A-33E3-46A7-9598-0DE9FCA3ECF2}"/>
              </a:ext>
            </a:extLst>
          </p:cNvPr>
          <p:cNvSpPr/>
          <p:nvPr/>
        </p:nvSpPr>
        <p:spPr>
          <a:xfrm>
            <a:off x="1" y="0"/>
            <a:ext cx="9144000" cy="1569660"/>
          </a:xfrm>
          <a:prstGeom prst="rect">
            <a:avLst/>
          </a:prstGeom>
        </p:spPr>
        <p:txBody>
          <a:bodyPr wrap="square">
            <a:spAutoFit/>
          </a:bodyPr>
          <a:lstStyle/>
          <a:p>
            <a:r>
              <a:rPr kumimoji="1" lang="ja-JP" altLang="en-US" sz="3200" dirty="0">
                <a:latin typeface="ＭＳ Ｐゴシック" panose="020B0600070205080204" pitchFamily="50" charset="-128"/>
                <a:ea typeface="ＭＳ Ｐゴシック" panose="020B0600070205080204" pitchFamily="50" charset="-128"/>
              </a:rPr>
              <a:t>５．その他</a:t>
            </a:r>
            <a:endParaRPr kumimoji="1" lang="en-US" altLang="ja-JP" sz="3200" dirty="0">
              <a:latin typeface="ＭＳ Ｐゴシック" panose="020B0600070205080204" pitchFamily="50" charset="-128"/>
              <a:ea typeface="ＭＳ Ｐゴシック" panose="020B0600070205080204" pitchFamily="50" charset="-128"/>
            </a:endParaRPr>
          </a:p>
          <a:p>
            <a:r>
              <a:rPr lang="ja-JP" altLang="en-US" sz="3200" b="1" u="sng" dirty="0">
                <a:solidFill>
                  <a:schemeClr val="accent6">
                    <a:lumMod val="50000"/>
                  </a:schemeClr>
                </a:solidFill>
                <a:latin typeface="ＭＳ Ｐゴシック" panose="020B0600070205080204" pitchFamily="50" charset="-128"/>
                <a:ea typeface="ＭＳ Ｐゴシック" panose="020B0600070205080204" pitchFamily="50" charset="-128"/>
              </a:rPr>
              <a:t>不具合発生時</a:t>
            </a:r>
            <a:endParaRPr lang="en-US" altLang="ja-JP" sz="3200" b="1" u="sng" dirty="0">
              <a:solidFill>
                <a:schemeClr val="accent6">
                  <a:lumMod val="50000"/>
                </a:schemeClr>
              </a:solidFill>
              <a:latin typeface="ＭＳ Ｐゴシック" panose="020B0600070205080204" pitchFamily="50" charset="-128"/>
              <a:ea typeface="ＭＳ Ｐゴシック" panose="020B0600070205080204" pitchFamily="50" charset="-128"/>
            </a:endParaRPr>
          </a:p>
          <a:p>
            <a:r>
              <a:rPr lang="ja-JP" altLang="en-US" sz="3200" b="1" dirty="0">
                <a:latin typeface="ＭＳ Ｐゴシック" panose="020B0600070205080204" pitchFamily="50" charset="-128"/>
                <a:ea typeface="ＭＳ Ｐゴシック" panose="020B0600070205080204" pitchFamily="50" charset="-128"/>
              </a:rPr>
              <a:t>　　</a:t>
            </a:r>
            <a:endParaRPr lang="en-US" altLang="ja-JP" sz="3200" b="1" dirty="0">
              <a:latin typeface="ＭＳ Ｐゴシック" panose="020B0600070205080204" pitchFamily="50" charset="-128"/>
              <a:ea typeface="ＭＳ Ｐゴシック" panose="020B0600070205080204" pitchFamily="50" charset="-128"/>
            </a:endParaRPr>
          </a:p>
        </p:txBody>
      </p:sp>
      <p:pic>
        <p:nvPicPr>
          <p:cNvPr id="3" name="図 2">
            <a:extLst>
              <a:ext uri="{FF2B5EF4-FFF2-40B4-BE49-F238E27FC236}">
                <a16:creationId xmlns:a16="http://schemas.microsoft.com/office/drawing/2014/main" id="{E0C198EF-5932-4F7A-AD42-5A9B6904DB86}"/>
              </a:ext>
            </a:extLst>
          </p:cNvPr>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86037" y="4378959"/>
            <a:ext cx="2004763" cy="2119241"/>
          </a:xfrm>
          <a:prstGeom prst="rect">
            <a:avLst/>
          </a:prstGeom>
        </p:spPr>
      </p:pic>
    </p:spTree>
    <p:extLst>
      <p:ext uri="{BB962C8B-B14F-4D97-AF65-F5344CB8AC3E}">
        <p14:creationId xmlns:p14="http://schemas.microsoft.com/office/powerpoint/2010/main" val="138848326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0DB6D68A-33E3-46A7-9598-0DE9FCA3ECF2}"/>
              </a:ext>
            </a:extLst>
          </p:cNvPr>
          <p:cNvSpPr/>
          <p:nvPr/>
        </p:nvSpPr>
        <p:spPr>
          <a:xfrm>
            <a:off x="1" y="0"/>
            <a:ext cx="9144000" cy="2062103"/>
          </a:xfrm>
          <a:prstGeom prst="rect">
            <a:avLst/>
          </a:prstGeom>
        </p:spPr>
        <p:txBody>
          <a:bodyPr wrap="square">
            <a:spAutoFit/>
          </a:bodyPr>
          <a:lstStyle/>
          <a:p>
            <a:r>
              <a:rPr kumimoji="1" lang="ja-JP" altLang="en-US" sz="3200" dirty="0">
                <a:latin typeface="ＭＳ Ｐゴシック" panose="020B0600070205080204" pitchFamily="50" charset="-128"/>
                <a:ea typeface="ＭＳ Ｐゴシック" panose="020B0600070205080204" pitchFamily="50" charset="-128"/>
              </a:rPr>
              <a:t>５．その他</a:t>
            </a:r>
            <a:endParaRPr kumimoji="1" lang="en-US" altLang="ja-JP" sz="3200" dirty="0">
              <a:latin typeface="ＭＳ Ｐゴシック" panose="020B0600070205080204" pitchFamily="50" charset="-128"/>
              <a:ea typeface="ＭＳ Ｐゴシック" panose="020B0600070205080204" pitchFamily="50" charset="-128"/>
            </a:endParaRPr>
          </a:p>
          <a:p>
            <a:r>
              <a:rPr lang="ja-JP" altLang="en-US" sz="3200" b="1" u="sng" dirty="0">
                <a:solidFill>
                  <a:schemeClr val="accent6">
                    <a:lumMod val="50000"/>
                  </a:schemeClr>
                </a:solidFill>
                <a:latin typeface="ＭＳ Ｐゴシック" panose="020B0600070205080204" pitchFamily="50" charset="-128"/>
                <a:ea typeface="ＭＳ Ｐゴシック" panose="020B0600070205080204" pitchFamily="50" charset="-128"/>
              </a:rPr>
              <a:t>忘れ物について</a:t>
            </a:r>
            <a:endParaRPr lang="en-US" altLang="ja-JP" sz="3200" b="1" u="sng" dirty="0">
              <a:solidFill>
                <a:schemeClr val="accent6">
                  <a:lumMod val="50000"/>
                </a:schemeClr>
              </a:solidFill>
              <a:latin typeface="ＭＳ Ｐゴシック" panose="020B0600070205080204" pitchFamily="50" charset="-128"/>
              <a:ea typeface="ＭＳ Ｐゴシック" panose="020B0600070205080204" pitchFamily="50" charset="-128"/>
            </a:endParaRPr>
          </a:p>
          <a:p>
            <a:r>
              <a:rPr lang="ja-JP" altLang="en-US" sz="3200" b="1" dirty="0">
                <a:latin typeface="ＭＳ Ｐゴシック" panose="020B0600070205080204" pitchFamily="50" charset="-128"/>
                <a:ea typeface="ＭＳ Ｐゴシック" panose="020B0600070205080204" pitchFamily="50" charset="-128"/>
              </a:rPr>
              <a:t>　　</a:t>
            </a:r>
            <a:endParaRPr lang="en-US" altLang="ja-JP" sz="3200" b="1" dirty="0">
              <a:latin typeface="ＭＳ Ｐゴシック" panose="020B0600070205080204" pitchFamily="50" charset="-128"/>
              <a:ea typeface="ＭＳ Ｐゴシック" panose="020B0600070205080204" pitchFamily="50" charset="-128"/>
            </a:endParaRPr>
          </a:p>
          <a:p>
            <a:r>
              <a:rPr lang="ja-JP" altLang="en-US" sz="3200" b="1" dirty="0">
                <a:latin typeface="ＭＳ Ｐゴシック" panose="020B0600070205080204" pitchFamily="50" charset="-128"/>
                <a:ea typeface="ＭＳ Ｐゴシック" panose="020B0600070205080204" pitchFamily="50" charset="-128"/>
              </a:rPr>
              <a:t>　</a:t>
            </a:r>
          </a:p>
        </p:txBody>
      </p:sp>
      <p:pic>
        <p:nvPicPr>
          <p:cNvPr id="3" name="図 2">
            <a:extLst>
              <a:ext uri="{FF2B5EF4-FFF2-40B4-BE49-F238E27FC236}">
                <a16:creationId xmlns:a16="http://schemas.microsoft.com/office/drawing/2014/main" id="{A11C6D1E-45CA-4651-AE81-C37A0B189960}"/>
              </a:ext>
            </a:extLst>
          </p:cNvPr>
          <p:cNvPicPr>
            <a:picLocks noChangeAspect="1"/>
          </p:cNvPicPr>
          <p:nvPr/>
        </p:nvPicPr>
        <p:blipFill>
          <a:blip r:embed="rId3"/>
          <a:stretch>
            <a:fillRect/>
          </a:stretch>
        </p:blipFill>
        <p:spPr>
          <a:xfrm>
            <a:off x="1169233" y="1368949"/>
            <a:ext cx="6805534" cy="5034502"/>
          </a:xfrm>
          <a:prstGeom prst="rect">
            <a:avLst/>
          </a:prstGeom>
        </p:spPr>
      </p:pic>
    </p:spTree>
    <p:extLst>
      <p:ext uri="{BB962C8B-B14F-4D97-AF65-F5344CB8AC3E}">
        <p14:creationId xmlns:p14="http://schemas.microsoft.com/office/powerpoint/2010/main" val="395450789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0DB6D68A-33E3-46A7-9598-0DE9FCA3ECF2}"/>
              </a:ext>
            </a:extLst>
          </p:cNvPr>
          <p:cNvSpPr/>
          <p:nvPr/>
        </p:nvSpPr>
        <p:spPr>
          <a:xfrm>
            <a:off x="0" y="-2"/>
            <a:ext cx="9144000" cy="1077218"/>
          </a:xfrm>
          <a:prstGeom prst="rect">
            <a:avLst/>
          </a:prstGeom>
        </p:spPr>
        <p:txBody>
          <a:bodyPr wrap="square">
            <a:spAutoFit/>
          </a:bodyPr>
          <a:lstStyle/>
          <a:p>
            <a:r>
              <a:rPr kumimoji="1" lang="ja-JP" altLang="en-US" sz="3200" dirty="0">
                <a:latin typeface="ＭＳ Ｐゴシック" panose="020B0600070205080204" pitchFamily="50" charset="-128"/>
                <a:ea typeface="ＭＳ Ｐゴシック" panose="020B0600070205080204" pitchFamily="50" charset="-128"/>
              </a:rPr>
              <a:t>１．試料保持</a:t>
            </a:r>
            <a:endParaRPr kumimoji="1" lang="en-US" altLang="ja-JP" sz="3200" dirty="0">
              <a:latin typeface="ＭＳ Ｐゴシック" panose="020B0600070205080204" pitchFamily="50" charset="-128"/>
              <a:ea typeface="ＭＳ Ｐゴシック" panose="020B0600070205080204" pitchFamily="50" charset="-128"/>
            </a:endParaRPr>
          </a:p>
          <a:p>
            <a:r>
              <a:rPr lang="ja-JP" altLang="en-US" sz="3200" b="1" u="sng" dirty="0">
                <a:solidFill>
                  <a:schemeClr val="accent6">
                    <a:lumMod val="50000"/>
                  </a:schemeClr>
                </a:solidFill>
                <a:latin typeface="ＭＳ Ｐゴシック" panose="020B0600070205080204" pitchFamily="50" charset="-128"/>
                <a:ea typeface="ＭＳ Ｐゴシック" panose="020B0600070205080204" pitchFamily="50" charset="-128"/>
              </a:rPr>
              <a:t>素手で試料ホルダを触らない</a:t>
            </a:r>
            <a:endParaRPr lang="en-US" altLang="ja-JP" sz="3200" b="1" dirty="0">
              <a:latin typeface="ＭＳ Ｐゴシック" panose="020B0600070205080204" pitchFamily="50" charset="-128"/>
              <a:ea typeface="ＭＳ Ｐゴシック" panose="020B0600070205080204" pitchFamily="50" charset="-128"/>
            </a:endParaRPr>
          </a:p>
        </p:txBody>
      </p:sp>
      <p:pic>
        <p:nvPicPr>
          <p:cNvPr id="2" name="図 1">
            <a:extLst>
              <a:ext uri="{FF2B5EF4-FFF2-40B4-BE49-F238E27FC236}">
                <a16:creationId xmlns:a16="http://schemas.microsoft.com/office/drawing/2014/main" id="{564D1DA0-503F-43BD-80C5-9B1F088C6FFD}"/>
              </a:ext>
            </a:extLst>
          </p:cNvPr>
          <p:cNvPicPr>
            <a:picLocks noChangeAspect="1"/>
          </p:cNvPicPr>
          <p:nvPr/>
        </p:nvPicPr>
        <p:blipFill>
          <a:blip r:embed="rId3"/>
          <a:stretch>
            <a:fillRect/>
          </a:stretch>
        </p:blipFill>
        <p:spPr>
          <a:xfrm>
            <a:off x="321645" y="1181333"/>
            <a:ext cx="4796854" cy="4495334"/>
          </a:xfrm>
          <a:prstGeom prst="rect">
            <a:avLst/>
          </a:prstGeom>
        </p:spPr>
      </p:pic>
      <p:pic>
        <p:nvPicPr>
          <p:cNvPr id="6" name="図 5">
            <a:extLst>
              <a:ext uri="{FF2B5EF4-FFF2-40B4-BE49-F238E27FC236}">
                <a16:creationId xmlns:a16="http://schemas.microsoft.com/office/drawing/2014/main" id="{ACCB6C76-9147-4B8E-BEDF-1C40BA07AE6B}"/>
              </a:ext>
            </a:extLst>
          </p:cNvPr>
          <p:cNvPicPr>
            <a:picLocks noChangeAspect="1"/>
          </p:cNvPicPr>
          <p:nvPr/>
        </p:nvPicPr>
        <p:blipFill>
          <a:blip r:embed="rId4"/>
          <a:stretch>
            <a:fillRect/>
          </a:stretch>
        </p:blipFill>
        <p:spPr>
          <a:xfrm rot="16200000">
            <a:off x="6023498" y="630143"/>
            <a:ext cx="1985088" cy="3612626"/>
          </a:xfrm>
          <a:prstGeom prst="rect">
            <a:avLst/>
          </a:prstGeom>
        </p:spPr>
      </p:pic>
      <p:pic>
        <p:nvPicPr>
          <p:cNvPr id="4" name="図 3">
            <a:extLst>
              <a:ext uri="{FF2B5EF4-FFF2-40B4-BE49-F238E27FC236}">
                <a16:creationId xmlns:a16="http://schemas.microsoft.com/office/drawing/2014/main" id="{143975D3-DCB8-4DAB-BE11-C73339A51BB0}"/>
              </a:ext>
            </a:extLst>
          </p:cNvPr>
          <p:cNvPicPr>
            <a:picLocks noChangeAspect="1"/>
          </p:cNvPicPr>
          <p:nvPr/>
        </p:nvPicPr>
        <p:blipFill>
          <a:blip r:embed="rId5"/>
          <a:stretch>
            <a:fillRect/>
          </a:stretch>
        </p:blipFill>
        <p:spPr>
          <a:xfrm rot="16200000">
            <a:off x="4572072" y="2242975"/>
            <a:ext cx="3120079" cy="5626542"/>
          </a:xfrm>
          <a:prstGeom prst="rect">
            <a:avLst/>
          </a:prstGeom>
        </p:spPr>
      </p:pic>
      <p:pic>
        <p:nvPicPr>
          <p:cNvPr id="7" name="図 6">
            <a:extLst>
              <a:ext uri="{FF2B5EF4-FFF2-40B4-BE49-F238E27FC236}">
                <a16:creationId xmlns:a16="http://schemas.microsoft.com/office/drawing/2014/main" id="{177B3289-0BE5-44EC-9E2B-EEF83F742A68}"/>
              </a:ext>
            </a:extLst>
          </p:cNvPr>
          <p:cNvPicPr>
            <a:picLocks noChangeAspect="1"/>
          </p:cNvPicPr>
          <p:nvPr/>
        </p:nvPicPr>
        <p:blipFill>
          <a:blip r:embed="rId6"/>
          <a:stretch>
            <a:fillRect/>
          </a:stretch>
        </p:blipFill>
        <p:spPr>
          <a:xfrm>
            <a:off x="2299945" y="4796588"/>
            <a:ext cx="844699" cy="1760157"/>
          </a:xfrm>
          <a:prstGeom prst="rect">
            <a:avLst/>
          </a:prstGeom>
        </p:spPr>
      </p:pic>
    </p:spTree>
    <p:extLst>
      <p:ext uri="{BB962C8B-B14F-4D97-AF65-F5344CB8AC3E}">
        <p14:creationId xmlns:p14="http://schemas.microsoft.com/office/powerpoint/2010/main" val="194884355"/>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0DB6D68A-33E3-46A7-9598-0DE9FCA3ECF2}"/>
              </a:ext>
            </a:extLst>
          </p:cNvPr>
          <p:cNvSpPr/>
          <p:nvPr/>
        </p:nvSpPr>
        <p:spPr>
          <a:xfrm>
            <a:off x="0" y="-2"/>
            <a:ext cx="9144000" cy="1077218"/>
          </a:xfrm>
          <a:prstGeom prst="rect">
            <a:avLst/>
          </a:prstGeom>
        </p:spPr>
        <p:txBody>
          <a:bodyPr wrap="square">
            <a:spAutoFit/>
          </a:bodyPr>
          <a:lstStyle/>
          <a:p>
            <a:r>
              <a:rPr kumimoji="1" lang="ja-JP" altLang="en-US" sz="3200" dirty="0">
                <a:latin typeface="ＭＳ Ｐゴシック" panose="020B0600070205080204" pitchFamily="50" charset="-128"/>
                <a:ea typeface="ＭＳ Ｐゴシック" panose="020B0600070205080204" pitchFamily="50" charset="-128"/>
              </a:rPr>
              <a:t>１．</a:t>
            </a:r>
            <a:r>
              <a:rPr kumimoji="1" lang="ja-JP" altLang="en-US" sz="3200">
                <a:latin typeface="ＭＳ Ｐゴシック" panose="020B0600070205080204" pitchFamily="50" charset="-128"/>
                <a:ea typeface="ＭＳ Ｐゴシック" panose="020B0600070205080204" pitchFamily="50" charset="-128"/>
              </a:rPr>
              <a:t>試料保持</a:t>
            </a:r>
            <a:endParaRPr kumimoji="1" lang="en-US" altLang="ja-JP" sz="3200" dirty="0">
              <a:latin typeface="ＭＳ Ｐゴシック" panose="020B0600070205080204" pitchFamily="50" charset="-128"/>
              <a:ea typeface="ＭＳ Ｐゴシック" panose="020B0600070205080204" pitchFamily="50" charset="-128"/>
            </a:endParaRPr>
          </a:p>
          <a:p>
            <a:r>
              <a:rPr lang="ja-JP" altLang="en-US" sz="3200" b="1" u="sng" dirty="0">
                <a:solidFill>
                  <a:schemeClr val="accent6">
                    <a:lumMod val="50000"/>
                  </a:schemeClr>
                </a:solidFill>
                <a:latin typeface="ＭＳ Ｐゴシック" panose="020B0600070205080204" pitchFamily="50" charset="-128"/>
                <a:ea typeface="ＭＳ Ｐゴシック" panose="020B0600070205080204" pitchFamily="50" charset="-128"/>
              </a:rPr>
              <a:t>試料作製　試料の固定</a:t>
            </a:r>
            <a:endParaRPr lang="en-US" altLang="ja-JP" sz="3200" b="1" dirty="0">
              <a:latin typeface="ＭＳ Ｐゴシック" panose="020B0600070205080204" pitchFamily="50" charset="-128"/>
              <a:ea typeface="ＭＳ Ｐゴシック" panose="020B0600070205080204" pitchFamily="50" charset="-128"/>
            </a:endParaRPr>
          </a:p>
        </p:txBody>
      </p:sp>
      <p:pic>
        <p:nvPicPr>
          <p:cNvPr id="3" name="図 2">
            <a:extLst>
              <a:ext uri="{FF2B5EF4-FFF2-40B4-BE49-F238E27FC236}">
                <a16:creationId xmlns:a16="http://schemas.microsoft.com/office/drawing/2014/main" id="{1998FE21-2F23-438B-AACA-EAB521DCFC00}"/>
              </a:ext>
            </a:extLst>
          </p:cNvPr>
          <p:cNvPicPr>
            <a:picLocks noChangeAspect="1"/>
          </p:cNvPicPr>
          <p:nvPr/>
        </p:nvPicPr>
        <p:blipFill>
          <a:blip r:embed="rId3"/>
          <a:stretch>
            <a:fillRect/>
          </a:stretch>
        </p:blipFill>
        <p:spPr>
          <a:xfrm>
            <a:off x="431822" y="1558979"/>
            <a:ext cx="8280356" cy="4369630"/>
          </a:xfrm>
          <a:prstGeom prst="rect">
            <a:avLst/>
          </a:prstGeom>
        </p:spPr>
      </p:pic>
    </p:spTree>
    <p:extLst>
      <p:ext uri="{BB962C8B-B14F-4D97-AF65-F5344CB8AC3E}">
        <p14:creationId xmlns:p14="http://schemas.microsoft.com/office/powerpoint/2010/main" val="385016265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0DB6D68A-33E3-46A7-9598-0DE9FCA3ECF2}"/>
              </a:ext>
            </a:extLst>
          </p:cNvPr>
          <p:cNvSpPr/>
          <p:nvPr/>
        </p:nvSpPr>
        <p:spPr>
          <a:xfrm>
            <a:off x="0" y="-2"/>
            <a:ext cx="9144000" cy="1077218"/>
          </a:xfrm>
          <a:prstGeom prst="rect">
            <a:avLst/>
          </a:prstGeom>
        </p:spPr>
        <p:txBody>
          <a:bodyPr wrap="square">
            <a:spAutoFit/>
          </a:bodyPr>
          <a:lstStyle/>
          <a:p>
            <a:r>
              <a:rPr kumimoji="1" lang="ja-JP" altLang="en-US" sz="3200" dirty="0">
                <a:latin typeface="ＭＳ Ｐゴシック" panose="020B0600070205080204" pitchFamily="50" charset="-128"/>
                <a:ea typeface="ＭＳ Ｐゴシック" panose="020B0600070205080204" pitchFamily="50" charset="-128"/>
              </a:rPr>
              <a:t>１．試料保持</a:t>
            </a:r>
            <a:endParaRPr kumimoji="1" lang="en-US" altLang="ja-JP" sz="3200" dirty="0">
              <a:latin typeface="ＭＳ Ｐゴシック" panose="020B0600070205080204" pitchFamily="50" charset="-128"/>
              <a:ea typeface="ＭＳ Ｐゴシック" panose="020B0600070205080204" pitchFamily="50" charset="-128"/>
            </a:endParaRPr>
          </a:p>
          <a:p>
            <a:r>
              <a:rPr lang="ja-JP" altLang="en-US" sz="3200" b="1" u="sng" dirty="0">
                <a:solidFill>
                  <a:schemeClr val="accent6">
                    <a:lumMod val="50000"/>
                  </a:schemeClr>
                </a:solidFill>
                <a:latin typeface="ＭＳ Ｐゴシック" panose="020B0600070205080204" pitchFamily="50" charset="-128"/>
                <a:ea typeface="ＭＳ Ｐゴシック" panose="020B0600070205080204" pitchFamily="50" charset="-128"/>
              </a:rPr>
              <a:t>試料作製　高さの調整</a:t>
            </a:r>
            <a:endParaRPr lang="en-US" altLang="ja-JP" sz="3200" b="1" dirty="0">
              <a:latin typeface="ＭＳ Ｐゴシック" panose="020B0600070205080204" pitchFamily="50" charset="-128"/>
              <a:ea typeface="ＭＳ Ｐゴシック" panose="020B0600070205080204" pitchFamily="50" charset="-128"/>
            </a:endParaRPr>
          </a:p>
        </p:txBody>
      </p:sp>
      <p:pic>
        <p:nvPicPr>
          <p:cNvPr id="4" name="図 3">
            <a:extLst>
              <a:ext uri="{FF2B5EF4-FFF2-40B4-BE49-F238E27FC236}">
                <a16:creationId xmlns:a16="http://schemas.microsoft.com/office/drawing/2014/main" id="{750D4884-7E3A-4CAC-AFCD-6F766CD70753}"/>
              </a:ext>
            </a:extLst>
          </p:cNvPr>
          <p:cNvPicPr>
            <a:picLocks noChangeAspect="1"/>
          </p:cNvPicPr>
          <p:nvPr/>
        </p:nvPicPr>
        <p:blipFill>
          <a:blip r:embed="rId3"/>
          <a:stretch>
            <a:fillRect/>
          </a:stretch>
        </p:blipFill>
        <p:spPr>
          <a:xfrm rot="16200000">
            <a:off x="2466919" y="-363971"/>
            <a:ext cx="4210161" cy="8805566"/>
          </a:xfrm>
          <a:prstGeom prst="rect">
            <a:avLst/>
          </a:prstGeom>
        </p:spPr>
      </p:pic>
    </p:spTree>
    <p:extLst>
      <p:ext uri="{BB962C8B-B14F-4D97-AF65-F5344CB8AC3E}">
        <p14:creationId xmlns:p14="http://schemas.microsoft.com/office/powerpoint/2010/main" val="139302909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0DB6D68A-33E3-46A7-9598-0DE9FCA3ECF2}"/>
              </a:ext>
            </a:extLst>
          </p:cNvPr>
          <p:cNvSpPr/>
          <p:nvPr/>
        </p:nvSpPr>
        <p:spPr>
          <a:xfrm>
            <a:off x="0" y="-2"/>
            <a:ext cx="9144000" cy="1077218"/>
          </a:xfrm>
          <a:prstGeom prst="rect">
            <a:avLst/>
          </a:prstGeom>
        </p:spPr>
        <p:txBody>
          <a:bodyPr wrap="square">
            <a:spAutoFit/>
          </a:bodyPr>
          <a:lstStyle/>
          <a:p>
            <a:r>
              <a:rPr kumimoji="1" lang="ja-JP" altLang="en-US" sz="3200" dirty="0">
                <a:latin typeface="ＭＳ Ｐゴシック" panose="020B0600070205080204" pitchFamily="50" charset="-128"/>
                <a:ea typeface="ＭＳ Ｐゴシック" panose="020B0600070205080204" pitchFamily="50" charset="-128"/>
              </a:rPr>
              <a:t>１．試料保持</a:t>
            </a:r>
            <a:endParaRPr kumimoji="1" lang="en-US" altLang="ja-JP" sz="3200" dirty="0">
              <a:latin typeface="ＭＳ Ｐゴシック" panose="020B0600070205080204" pitchFamily="50" charset="-128"/>
              <a:ea typeface="ＭＳ Ｐゴシック" panose="020B0600070205080204" pitchFamily="50" charset="-128"/>
            </a:endParaRPr>
          </a:p>
          <a:p>
            <a:r>
              <a:rPr lang="ja-JP" altLang="en-US" sz="3200" b="1" u="sng" dirty="0">
                <a:solidFill>
                  <a:schemeClr val="accent6">
                    <a:lumMod val="50000"/>
                  </a:schemeClr>
                </a:solidFill>
                <a:latin typeface="ＭＳ Ｐゴシック" panose="020B0600070205080204" pitchFamily="50" charset="-128"/>
                <a:ea typeface="ＭＳ Ｐゴシック" panose="020B0600070205080204" pitchFamily="50" charset="-128"/>
              </a:rPr>
              <a:t>試料作製　カバー取り付け</a:t>
            </a:r>
            <a:endParaRPr lang="en-US" altLang="ja-JP" sz="3200" b="1" dirty="0">
              <a:latin typeface="ＭＳ Ｐゴシック" panose="020B0600070205080204" pitchFamily="50" charset="-128"/>
              <a:ea typeface="ＭＳ Ｐゴシック" panose="020B0600070205080204" pitchFamily="50" charset="-128"/>
            </a:endParaRPr>
          </a:p>
        </p:txBody>
      </p:sp>
      <p:pic>
        <p:nvPicPr>
          <p:cNvPr id="4" name="図 3">
            <a:extLst>
              <a:ext uri="{FF2B5EF4-FFF2-40B4-BE49-F238E27FC236}">
                <a16:creationId xmlns:a16="http://schemas.microsoft.com/office/drawing/2014/main" id="{31C3F2FD-90EB-4862-80F9-9F2986DF4BEB}"/>
              </a:ext>
            </a:extLst>
          </p:cNvPr>
          <p:cNvPicPr>
            <a:picLocks noChangeAspect="1"/>
          </p:cNvPicPr>
          <p:nvPr/>
        </p:nvPicPr>
        <p:blipFill>
          <a:blip r:embed="rId3"/>
          <a:stretch>
            <a:fillRect/>
          </a:stretch>
        </p:blipFill>
        <p:spPr>
          <a:xfrm rot="16200000">
            <a:off x="2075333" y="-360761"/>
            <a:ext cx="5252976" cy="8595779"/>
          </a:xfrm>
          <a:prstGeom prst="rect">
            <a:avLst/>
          </a:prstGeom>
        </p:spPr>
      </p:pic>
      <p:pic>
        <p:nvPicPr>
          <p:cNvPr id="3" name="図 2">
            <a:extLst>
              <a:ext uri="{FF2B5EF4-FFF2-40B4-BE49-F238E27FC236}">
                <a16:creationId xmlns:a16="http://schemas.microsoft.com/office/drawing/2014/main" id="{F39BCFD9-6460-439A-B421-8D5570640995}"/>
              </a:ext>
            </a:extLst>
          </p:cNvPr>
          <p:cNvPicPr>
            <a:picLocks noChangeAspect="1"/>
          </p:cNvPicPr>
          <p:nvPr/>
        </p:nvPicPr>
        <p:blipFill>
          <a:blip r:embed="rId4"/>
          <a:stretch>
            <a:fillRect/>
          </a:stretch>
        </p:blipFill>
        <p:spPr>
          <a:xfrm>
            <a:off x="515693" y="4691672"/>
            <a:ext cx="2115088" cy="1711376"/>
          </a:xfrm>
          <a:prstGeom prst="rect">
            <a:avLst/>
          </a:prstGeom>
        </p:spPr>
      </p:pic>
    </p:spTree>
    <p:extLst>
      <p:ext uri="{BB962C8B-B14F-4D97-AF65-F5344CB8AC3E}">
        <p14:creationId xmlns:p14="http://schemas.microsoft.com/office/powerpoint/2010/main" val="102322196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0DB6D68A-33E3-46A7-9598-0DE9FCA3ECF2}"/>
              </a:ext>
            </a:extLst>
          </p:cNvPr>
          <p:cNvSpPr/>
          <p:nvPr/>
        </p:nvSpPr>
        <p:spPr>
          <a:xfrm>
            <a:off x="0" y="-2"/>
            <a:ext cx="9144000" cy="1077218"/>
          </a:xfrm>
          <a:prstGeom prst="rect">
            <a:avLst/>
          </a:prstGeom>
        </p:spPr>
        <p:txBody>
          <a:bodyPr wrap="square">
            <a:spAutoFit/>
          </a:bodyPr>
          <a:lstStyle/>
          <a:p>
            <a:r>
              <a:rPr kumimoji="1" lang="ja-JP" altLang="en-US" sz="3200" dirty="0">
                <a:latin typeface="ＭＳ Ｐゴシック" panose="020B0600070205080204" pitchFamily="50" charset="-128"/>
                <a:ea typeface="ＭＳ Ｐゴシック" panose="020B0600070205080204" pitchFamily="50" charset="-128"/>
              </a:rPr>
              <a:t>１．試料保持</a:t>
            </a:r>
            <a:endParaRPr kumimoji="1" lang="en-US" altLang="ja-JP" sz="3200" dirty="0">
              <a:latin typeface="ＭＳ Ｐゴシック" panose="020B0600070205080204" pitchFamily="50" charset="-128"/>
              <a:ea typeface="ＭＳ Ｐゴシック" panose="020B0600070205080204" pitchFamily="50" charset="-128"/>
            </a:endParaRPr>
          </a:p>
          <a:p>
            <a:r>
              <a:rPr lang="ja-JP" altLang="en-US" sz="3200" b="1" u="sng" dirty="0">
                <a:solidFill>
                  <a:schemeClr val="accent6">
                    <a:lumMod val="50000"/>
                  </a:schemeClr>
                </a:solidFill>
                <a:latin typeface="ＭＳ Ｐゴシック" panose="020B0600070205080204" pitchFamily="50" charset="-128"/>
                <a:ea typeface="ＭＳ Ｐゴシック" panose="020B0600070205080204" pitchFamily="50" charset="-128"/>
              </a:rPr>
              <a:t>試料作製　参考</a:t>
            </a:r>
            <a:endParaRPr lang="en-US" altLang="ja-JP" sz="3200" b="1" dirty="0">
              <a:latin typeface="ＭＳ Ｐゴシック" panose="020B0600070205080204" pitchFamily="50" charset="-128"/>
              <a:ea typeface="ＭＳ Ｐゴシック" panose="020B0600070205080204" pitchFamily="50" charset="-128"/>
            </a:endParaRPr>
          </a:p>
        </p:txBody>
      </p:sp>
      <p:pic>
        <p:nvPicPr>
          <p:cNvPr id="8" name="図 7">
            <a:extLst>
              <a:ext uri="{FF2B5EF4-FFF2-40B4-BE49-F238E27FC236}">
                <a16:creationId xmlns:a16="http://schemas.microsoft.com/office/drawing/2014/main" id="{579C7DDB-F76D-4BD6-870E-64369198FD95}"/>
              </a:ext>
            </a:extLst>
          </p:cNvPr>
          <p:cNvPicPr>
            <a:picLocks noChangeAspect="1"/>
          </p:cNvPicPr>
          <p:nvPr/>
        </p:nvPicPr>
        <p:blipFill>
          <a:blip r:embed="rId3"/>
          <a:stretch>
            <a:fillRect/>
          </a:stretch>
        </p:blipFill>
        <p:spPr>
          <a:xfrm>
            <a:off x="3525451" y="852841"/>
            <a:ext cx="5513514" cy="4953154"/>
          </a:xfrm>
          <a:prstGeom prst="rect">
            <a:avLst/>
          </a:prstGeom>
        </p:spPr>
      </p:pic>
      <p:pic>
        <p:nvPicPr>
          <p:cNvPr id="2" name="図 1">
            <a:extLst>
              <a:ext uri="{FF2B5EF4-FFF2-40B4-BE49-F238E27FC236}">
                <a16:creationId xmlns:a16="http://schemas.microsoft.com/office/drawing/2014/main" id="{3B8819D8-F969-497D-AB7B-2161A2E98866}"/>
              </a:ext>
            </a:extLst>
          </p:cNvPr>
          <p:cNvPicPr>
            <a:picLocks noChangeAspect="1"/>
          </p:cNvPicPr>
          <p:nvPr/>
        </p:nvPicPr>
        <p:blipFill>
          <a:blip r:embed="rId4"/>
          <a:stretch>
            <a:fillRect/>
          </a:stretch>
        </p:blipFill>
        <p:spPr>
          <a:xfrm>
            <a:off x="209967" y="1365620"/>
            <a:ext cx="3121852" cy="3776006"/>
          </a:xfrm>
          <a:prstGeom prst="rect">
            <a:avLst/>
          </a:prstGeom>
        </p:spPr>
      </p:pic>
      <p:sp>
        <p:nvSpPr>
          <p:cNvPr id="6" name="テキスト ボックス 5">
            <a:extLst>
              <a:ext uri="{FF2B5EF4-FFF2-40B4-BE49-F238E27FC236}">
                <a16:creationId xmlns:a16="http://schemas.microsoft.com/office/drawing/2014/main" id="{FE923F00-13F6-48B1-A335-3041017EF6EF}"/>
              </a:ext>
            </a:extLst>
          </p:cNvPr>
          <p:cNvSpPr txBox="1"/>
          <p:nvPr/>
        </p:nvSpPr>
        <p:spPr>
          <a:xfrm>
            <a:off x="320675" y="6005159"/>
            <a:ext cx="8502649" cy="553998"/>
          </a:xfrm>
          <a:prstGeom prst="rect">
            <a:avLst/>
          </a:prstGeom>
          <a:noFill/>
        </p:spPr>
        <p:txBody>
          <a:bodyPr wrap="none" rtlCol="0">
            <a:spAutoFit/>
          </a:bodyPr>
          <a:lstStyle/>
          <a:p>
            <a:r>
              <a:rPr kumimoji="1" lang="ja-JP" altLang="en-US" sz="3000" b="1" dirty="0">
                <a:solidFill>
                  <a:srgbClr val="FF0000"/>
                </a:solidFill>
                <a:latin typeface="ＭＳ Ｐゴシック" panose="020B0600070205080204" pitchFamily="50" charset="-128"/>
                <a:ea typeface="ＭＳ Ｐゴシック" panose="020B0600070205080204" pitchFamily="50" charset="-128"/>
              </a:rPr>
              <a:t>試料導入室に試料等を落とさないようにしてください</a:t>
            </a:r>
          </a:p>
        </p:txBody>
      </p:sp>
    </p:spTree>
    <p:extLst>
      <p:ext uri="{BB962C8B-B14F-4D97-AF65-F5344CB8AC3E}">
        <p14:creationId xmlns:p14="http://schemas.microsoft.com/office/powerpoint/2010/main" val="14376206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A37F3787-FA93-4A9F-AC38-88DB7DB108B7}"/>
              </a:ext>
            </a:extLst>
          </p:cNvPr>
          <p:cNvPicPr>
            <a:picLocks noChangeAspect="1"/>
          </p:cNvPicPr>
          <p:nvPr/>
        </p:nvPicPr>
        <p:blipFill>
          <a:blip r:embed="rId3"/>
          <a:stretch>
            <a:fillRect/>
          </a:stretch>
        </p:blipFill>
        <p:spPr>
          <a:xfrm rot="288559">
            <a:off x="3353195" y="284122"/>
            <a:ext cx="5199528" cy="2917600"/>
          </a:xfrm>
          <a:prstGeom prst="rect">
            <a:avLst/>
          </a:prstGeom>
        </p:spPr>
      </p:pic>
      <p:pic>
        <p:nvPicPr>
          <p:cNvPr id="4" name="図 3">
            <a:extLst>
              <a:ext uri="{FF2B5EF4-FFF2-40B4-BE49-F238E27FC236}">
                <a16:creationId xmlns:a16="http://schemas.microsoft.com/office/drawing/2014/main" id="{E6A1D0A6-EF7A-468B-A28C-AB3540CC548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33125" y="3651271"/>
            <a:ext cx="4352925" cy="2908978"/>
          </a:xfrm>
          <a:prstGeom prst="rect">
            <a:avLst/>
          </a:prstGeom>
          <a:noFill/>
          <a:ln>
            <a:noFill/>
          </a:ln>
        </p:spPr>
      </p:pic>
      <p:sp>
        <p:nvSpPr>
          <p:cNvPr id="5" name="正方形/長方形 4">
            <a:extLst>
              <a:ext uri="{FF2B5EF4-FFF2-40B4-BE49-F238E27FC236}">
                <a16:creationId xmlns:a16="http://schemas.microsoft.com/office/drawing/2014/main" id="{0DB6D68A-33E3-46A7-9598-0DE9FCA3ECF2}"/>
              </a:ext>
            </a:extLst>
          </p:cNvPr>
          <p:cNvSpPr/>
          <p:nvPr/>
        </p:nvSpPr>
        <p:spPr>
          <a:xfrm>
            <a:off x="-1" y="0"/>
            <a:ext cx="9144001" cy="2554545"/>
          </a:xfrm>
          <a:prstGeom prst="rect">
            <a:avLst/>
          </a:prstGeom>
        </p:spPr>
        <p:txBody>
          <a:bodyPr wrap="square">
            <a:spAutoFit/>
          </a:bodyPr>
          <a:lstStyle/>
          <a:p>
            <a:r>
              <a:rPr kumimoji="1" lang="ja-JP" altLang="en-US" sz="3200" dirty="0">
                <a:latin typeface="ＭＳ Ｐゴシック" panose="020B0600070205080204" pitchFamily="50" charset="-128"/>
                <a:ea typeface="ＭＳ Ｐゴシック" panose="020B0600070205080204" pitchFamily="50" charset="-128"/>
              </a:rPr>
              <a:t>１．試料保持</a:t>
            </a:r>
            <a:endParaRPr kumimoji="1" lang="en-US" altLang="ja-JP" sz="3200" dirty="0">
              <a:latin typeface="ＭＳ Ｐゴシック" panose="020B0600070205080204" pitchFamily="50" charset="-128"/>
              <a:ea typeface="ＭＳ Ｐゴシック" panose="020B0600070205080204" pitchFamily="50" charset="-128"/>
            </a:endParaRPr>
          </a:p>
          <a:p>
            <a:r>
              <a:rPr lang="ja-JP" altLang="en-US" sz="3200" b="1" u="sng" dirty="0">
                <a:solidFill>
                  <a:schemeClr val="accent6">
                    <a:lumMod val="50000"/>
                  </a:schemeClr>
                </a:solidFill>
                <a:latin typeface="ＭＳ Ｐゴシック" panose="020B0600070205080204" pitchFamily="50" charset="-128"/>
                <a:ea typeface="ＭＳ Ｐゴシック" panose="020B0600070205080204" pitchFamily="50" charset="-128"/>
              </a:rPr>
              <a:t>作製した試料を</a:t>
            </a:r>
            <a:endParaRPr lang="en-US" altLang="ja-JP" sz="3200" b="1" u="sng" dirty="0">
              <a:solidFill>
                <a:schemeClr val="accent6">
                  <a:lumMod val="50000"/>
                </a:schemeClr>
              </a:solidFill>
              <a:latin typeface="ＭＳ Ｐゴシック" panose="020B0600070205080204" pitchFamily="50" charset="-128"/>
              <a:ea typeface="ＭＳ Ｐゴシック" panose="020B0600070205080204" pitchFamily="50" charset="-128"/>
            </a:endParaRPr>
          </a:p>
          <a:p>
            <a:r>
              <a:rPr lang="ja-JP" altLang="en-US" sz="3200" b="1" u="sng" dirty="0">
                <a:solidFill>
                  <a:schemeClr val="accent6">
                    <a:lumMod val="50000"/>
                  </a:schemeClr>
                </a:solidFill>
                <a:latin typeface="ＭＳ Ｐゴシック" panose="020B0600070205080204" pitchFamily="50" charset="-128"/>
                <a:ea typeface="ＭＳ Ｐゴシック" panose="020B0600070205080204" pitchFamily="50" charset="-128"/>
              </a:rPr>
              <a:t>試料導入棒へ</a:t>
            </a:r>
            <a:endParaRPr lang="en-US" altLang="ja-JP" sz="3200" b="1" u="sng" dirty="0">
              <a:solidFill>
                <a:schemeClr val="accent6">
                  <a:lumMod val="50000"/>
                </a:schemeClr>
              </a:solidFill>
              <a:latin typeface="ＭＳ Ｐゴシック" panose="020B0600070205080204" pitchFamily="50" charset="-128"/>
              <a:ea typeface="ＭＳ Ｐゴシック" panose="020B0600070205080204" pitchFamily="50" charset="-128"/>
            </a:endParaRPr>
          </a:p>
          <a:p>
            <a:r>
              <a:rPr lang="ja-JP" altLang="en-US" sz="3200" b="1" u="sng" dirty="0">
                <a:solidFill>
                  <a:schemeClr val="accent6">
                    <a:lumMod val="50000"/>
                  </a:schemeClr>
                </a:solidFill>
                <a:latin typeface="ＭＳ Ｐゴシック" panose="020B0600070205080204" pitchFamily="50" charset="-128"/>
                <a:ea typeface="ＭＳ Ｐゴシック" panose="020B0600070205080204" pitchFamily="50" charset="-128"/>
              </a:rPr>
              <a:t>設置</a:t>
            </a:r>
            <a:endParaRPr lang="en-US" altLang="ja-JP" sz="3200" b="1" u="sng" dirty="0">
              <a:solidFill>
                <a:schemeClr val="accent6">
                  <a:lumMod val="50000"/>
                </a:schemeClr>
              </a:solidFill>
              <a:latin typeface="ＭＳ Ｐゴシック" panose="020B0600070205080204" pitchFamily="50" charset="-128"/>
              <a:ea typeface="ＭＳ Ｐゴシック" panose="020B0600070205080204" pitchFamily="50" charset="-128"/>
            </a:endParaRPr>
          </a:p>
          <a:p>
            <a:r>
              <a:rPr lang="ja-JP" altLang="en-US" sz="3200" b="1" dirty="0">
                <a:latin typeface="ＭＳ Ｐゴシック" panose="020B0600070205080204" pitchFamily="50" charset="-128"/>
                <a:ea typeface="ＭＳ Ｐゴシック" panose="020B0600070205080204" pitchFamily="50" charset="-128"/>
              </a:rPr>
              <a:t>　　</a:t>
            </a:r>
            <a:endParaRPr lang="en-US" altLang="ja-JP" sz="3200" b="1" dirty="0">
              <a:latin typeface="ＭＳ Ｐゴシック" panose="020B0600070205080204" pitchFamily="50" charset="-128"/>
              <a:ea typeface="ＭＳ Ｐゴシック" panose="020B0600070205080204" pitchFamily="50" charset="-128"/>
            </a:endParaRPr>
          </a:p>
        </p:txBody>
      </p:sp>
      <p:pic>
        <p:nvPicPr>
          <p:cNvPr id="2" name="図 1">
            <a:extLst>
              <a:ext uri="{FF2B5EF4-FFF2-40B4-BE49-F238E27FC236}">
                <a16:creationId xmlns:a16="http://schemas.microsoft.com/office/drawing/2014/main" id="{3641DE2B-4D8D-4869-98C0-2F6C4A2A14BE}"/>
              </a:ext>
            </a:extLst>
          </p:cNvPr>
          <p:cNvPicPr>
            <a:picLocks noChangeAspect="1"/>
          </p:cNvPicPr>
          <p:nvPr/>
        </p:nvPicPr>
        <p:blipFill>
          <a:blip r:embed="rId5"/>
          <a:stretch>
            <a:fillRect/>
          </a:stretch>
        </p:blipFill>
        <p:spPr>
          <a:xfrm>
            <a:off x="157952" y="3497599"/>
            <a:ext cx="4352925" cy="3219450"/>
          </a:xfrm>
          <a:prstGeom prst="rect">
            <a:avLst/>
          </a:prstGeom>
        </p:spPr>
      </p:pic>
    </p:spTree>
    <p:extLst>
      <p:ext uri="{BB962C8B-B14F-4D97-AF65-F5344CB8AC3E}">
        <p14:creationId xmlns:p14="http://schemas.microsoft.com/office/powerpoint/2010/main" val="23917979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9389D0D-66B0-4B86-A99D-83356FD619E9}"/>
              </a:ext>
            </a:extLst>
          </p:cNvPr>
          <p:cNvPicPr>
            <a:picLocks noChangeAspect="1"/>
          </p:cNvPicPr>
          <p:nvPr/>
        </p:nvPicPr>
        <p:blipFill>
          <a:blip r:embed="rId3"/>
          <a:stretch>
            <a:fillRect/>
          </a:stretch>
        </p:blipFill>
        <p:spPr>
          <a:xfrm>
            <a:off x="809469" y="254833"/>
            <a:ext cx="7216071" cy="6603167"/>
          </a:xfrm>
          <a:prstGeom prst="rect">
            <a:avLst/>
          </a:prstGeom>
        </p:spPr>
      </p:pic>
      <p:sp>
        <p:nvSpPr>
          <p:cNvPr id="5" name="正方形/長方形 4">
            <a:extLst>
              <a:ext uri="{FF2B5EF4-FFF2-40B4-BE49-F238E27FC236}">
                <a16:creationId xmlns:a16="http://schemas.microsoft.com/office/drawing/2014/main" id="{0DB6D68A-33E3-46A7-9598-0DE9FCA3ECF2}"/>
              </a:ext>
            </a:extLst>
          </p:cNvPr>
          <p:cNvSpPr/>
          <p:nvPr/>
        </p:nvSpPr>
        <p:spPr>
          <a:xfrm>
            <a:off x="-1" y="0"/>
            <a:ext cx="9144001" cy="1569660"/>
          </a:xfrm>
          <a:prstGeom prst="rect">
            <a:avLst/>
          </a:prstGeom>
        </p:spPr>
        <p:txBody>
          <a:bodyPr wrap="square">
            <a:spAutoFit/>
          </a:bodyPr>
          <a:lstStyle/>
          <a:p>
            <a:r>
              <a:rPr kumimoji="1" lang="ja-JP" altLang="en-US" sz="3200" dirty="0">
                <a:latin typeface="ＭＳ Ｐゴシック" panose="020B0600070205080204" pitchFamily="50" charset="-128"/>
                <a:ea typeface="ＭＳ Ｐゴシック" panose="020B0600070205080204" pitchFamily="50" charset="-128"/>
              </a:rPr>
              <a:t>１．試料保持</a:t>
            </a:r>
            <a:endParaRPr kumimoji="1" lang="en-US" altLang="ja-JP" sz="3200" dirty="0">
              <a:latin typeface="ＭＳ Ｐゴシック" panose="020B0600070205080204" pitchFamily="50" charset="-128"/>
              <a:ea typeface="ＭＳ Ｐゴシック" panose="020B0600070205080204" pitchFamily="50" charset="-128"/>
            </a:endParaRPr>
          </a:p>
          <a:p>
            <a:r>
              <a:rPr lang="ja-JP" altLang="en-US" sz="3200" b="1" u="sng" dirty="0">
                <a:solidFill>
                  <a:schemeClr val="accent6">
                    <a:lumMod val="50000"/>
                  </a:schemeClr>
                </a:solidFill>
                <a:latin typeface="ＭＳ Ｐゴシック" panose="020B0600070205080204" pitchFamily="50" charset="-128"/>
                <a:ea typeface="ＭＳ Ｐゴシック" panose="020B0600070205080204" pitchFamily="50" charset="-128"/>
              </a:rPr>
              <a:t>試料ホルダのバランス確認</a:t>
            </a:r>
            <a:endParaRPr lang="en-US" altLang="ja-JP" sz="3200" b="1" u="sng" dirty="0">
              <a:solidFill>
                <a:schemeClr val="accent6">
                  <a:lumMod val="50000"/>
                </a:schemeClr>
              </a:solidFill>
              <a:latin typeface="ＭＳ Ｐゴシック" panose="020B0600070205080204" pitchFamily="50" charset="-128"/>
              <a:ea typeface="ＭＳ Ｐゴシック" panose="020B0600070205080204" pitchFamily="50" charset="-128"/>
            </a:endParaRPr>
          </a:p>
          <a:p>
            <a:r>
              <a:rPr lang="ja-JP" altLang="en-US" sz="3200" b="1" dirty="0">
                <a:latin typeface="ＭＳ Ｐゴシック" panose="020B0600070205080204" pitchFamily="50" charset="-128"/>
                <a:ea typeface="ＭＳ Ｐゴシック" panose="020B0600070205080204" pitchFamily="50" charset="-128"/>
              </a:rPr>
              <a:t>　　</a:t>
            </a:r>
            <a:endParaRPr lang="en-US" altLang="ja-JP" sz="3200" b="1"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4279937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0DB6D68A-33E3-46A7-9598-0DE9FCA3ECF2}"/>
              </a:ext>
            </a:extLst>
          </p:cNvPr>
          <p:cNvSpPr/>
          <p:nvPr/>
        </p:nvSpPr>
        <p:spPr>
          <a:xfrm>
            <a:off x="1" y="3920"/>
            <a:ext cx="9143999" cy="2062103"/>
          </a:xfrm>
          <a:prstGeom prst="rect">
            <a:avLst/>
          </a:prstGeom>
        </p:spPr>
        <p:txBody>
          <a:bodyPr wrap="square">
            <a:spAutoFit/>
          </a:bodyPr>
          <a:lstStyle/>
          <a:p>
            <a:r>
              <a:rPr kumimoji="1" lang="ja-JP" altLang="en-US" sz="3200" dirty="0">
                <a:latin typeface="ＭＳ Ｐゴシック" panose="020B0600070205080204" pitchFamily="50" charset="-128"/>
                <a:ea typeface="ＭＳ Ｐゴシック" panose="020B0600070205080204" pitchFamily="50" charset="-128"/>
              </a:rPr>
              <a:t>１．試料保持</a:t>
            </a:r>
            <a:endParaRPr kumimoji="1" lang="en-US" altLang="ja-JP" sz="3200" dirty="0">
              <a:latin typeface="ＭＳ Ｐゴシック" panose="020B0600070205080204" pitchFamily="50" charset="-128"/>
              <a:ea typeface="ＭＳ Ｐゴシック" panose="020B0600070205080204" pitchFamily="50" charset="-128"/>
            </a:endParaRPr>
          </a:p>
          <a:p>
            <a:r>
              <a:rPr lang="ja-JP" altLang="en-US" sz="3200" b="1" u="sng" dirty="0">
                <a:solidFill>
                  <a:schemeClr val="accent6">
                    <a:lumMod val="50000"/>
                  </a:schemeClr>
                </a:solidFill>
                <a:latin typeface="ＭＳ Ｐゴシック" panose="020B0600070205080204" pitchFamily="50" charset="-128"/>
                <a:ea typeface="ＭＳ Ｐゴシック" panose="020B0600070205080204" pitchFamily="50" charset="-128"/>
              </a:rPr>
              <a:t>試料の保持について</a:t>
            </a:r>
            <a:endParaRPr lang="en-US" altLang="ja-JP" sz="3200" b="1" u="sng" dirty="0">
              <a:solidFill>
                <a:schemeClr val="accent6">
                  <a:lumMod val="50000"/>
                </a:schemeClr>
              </a:solidFill>
              <a:latin typeface="ＭＳ Ｐゴシック" panose="020B0600070205080204" pitchFamily="50" charset="-128"/>
              <a:ea typeface="ＭＳ Ｐゴシック" panose="020B0600070205080204" pitchFamily="50" charset="-128"/>
            </a:endParaRPr>
          </a:p>
          <a:p>
            <a:endParaRPr lang="en-US" altLang="ja-JP" sz="3200" b="1" dirty="0">
              <a:latin typeface="ＭＳ Ｐゴシック" panose="020B0600070205080204" pitchFamily="50" charset="-128"/>
              <a:ea typeface="ＭＳ Ｐゴシック" panose="020B0600070205080204" pitchFamily="50" charset="-128"/>
            </a:endParaRPr>
          </a:p>
          <a:p>
            <a:r>
              <a:rPr lang="ja-JP" altLang="en-US" sz="3200" b="1" dirty="0">
                <a:latin typeface="ＭＳ Ｐゴシック" panose="020B0600070205080204" pitchFamily="50" charset="-128"/>
                <a:ea typeface="ＭＳ Ｐゴシック" panose="020B0600070205080204" pitchFamily="50" charset="-128"/>
              </a:rPr>
              <a:t>　　</a:t>
            </a:r>
          </a:p>
        </p:txBody>
      </p:sp>
      <p:pic>
        <p:nvPicPr>
          <p:cNvPr id="3" name="図 2">
            <a:extLst>
              <a:ext uri="{FF2B5EF4-FFF2-40B4-BE49-F238E27FC236}">
                <a16:creationId xmlns:a16="http://schemas.microsoft.com/office/drawing/2014/main" id="{6407A98F-95C5-48C2-A8A5-863BA6EB4D2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572000" y="582309"/>
            <a:ext cx="4260050" cy="5693382"/>
          </a:xfrm>
          <a:prstGeom prst="rect">
            <a:avLst/>
          </a:prstGeom>
          <a:noFill/>
          <a:ln>
            <a:noFill/>
          </a:ln>
        </p:spPr>
      </p:pic>
      <p:sp>
        <p:nvSpPr>
          <p:cNvPr id="4" name="楕円 3">
            <a:extLst>
              <a:ext uri="{FF2B5EF4-FFF2-40B4-BE49-F238E27FC236}">
                <a16:creationId xmlns:a16="http://schemas.microsoft.com/office/drawing/2014/main" id="{A0A704A4-484E-46B0-999A-404DD15F1899}"/>
              </a:ext>
            </a:extLst>
          </p:cNvPr>
          <p:cNvSpPr/>
          <p:nvPr/>
        </p:nvSpPr>
        <p:spPr>
          <a:xfrm rot="20963479">
            <a:off x="5006715" y="1753849"/>
            <a:ext cx="3207895"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4491050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1021</TotalTime>
  <Words>1367</Words>
  <Application>Microsoft Office PowerPoint</Application>
  <PresentationFormat>画面に合わせる (4:3)</PresentationFormat>
  <Paragraphs>111</Paragraphs>
  <Slides>16</Slides>
  <Notes>16</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16</vt:i4>
      </vt:variant>
    </vt:vector>
  </HeadingPairs>
  <TitlesOfParts>
    <vt:vector size="22" baseType="lpstr">
      <vt:lpstr>ＭＳ Ｐゴシック</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sharedequipmentocu@gmail.com</dc:creator>
  <cp:lastModifiedBy>sharedequipmentocu@gmail.com</cp:lastModifiedBy>
  <cp:revision>152</cp:revision>
  <cp:lastPrinted>2020-06-25T02:52:57Z</cp:lastPrinted>
  <dcterms:created xsi:type="dcterms:W3CDTF">2020-06-18T01:20:44Z</dcterms:created>
  <dcterms:modified xsi:type="dcterms:W3CDTF">2021-05-09T06:39:51Z</dcterms:modified>
</cp:coreProperties>
</file>